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301" r:id="rId2"/>
    <p:sldId id="521" r:id="rId3"/>
    <p:sldId id="570" r:id="rId4"/>
    <p:sldId id="580" r:id="rId5"/>
    <p:sldId id="583" r:id="rId6"/>
    <p:sldId id="582" r:id="rId7"/>
    <p:sldId id="584" r:id="rId8"/>
    <p:sldId id="585" r:id="rId9"/>
    <p:sldId id="586" r:id="rId10"/>
    <p:sldId id="587" r:id="rId11"/>
    <p:sldId id="588" r:id="rId12"/>
    <p:sldId id="589" r:id="rId13"/>
    <p:sldId id="591" r:id="rId14"/>
    <p:sldId id="600" r:id="rId15"/>
    <p:sldId id="597" r:id="rId16"/>
    <p:sldId id="599" r:id="rId17"/>
    <p:sldId id="598" r:id="rId18"/>
    <p:sldId id="742" r:id="rId19"/>
    <p:sldId id="590" r:id="rId20"/>
    <p:sldId id="603" r:id="rId21"/>
    <p:sldId id="601" r:id="rId22"/>
    <p:sldId id="604" r:id="rId23"/>
    <p:sldId id="608" r:id="rId24"/>
    <p:sldId id="609" r:id="rId25"/>
    <p:sldId id="610" r:id="rId26"/>
    <p:sldId id="611" r:id="rId27"/>
    <p:sldId id="612" r:id="rId28"/>
    <p:sldId id="613" r:id="rId29"/>
    <p:sldId id="615" r:id="rId30"/>
    <p:sldId id="622" r:id="rId31"/>
    <p:sldId id="623" r:id="rId32"/>
    <p:sldId id="624" r:id="rId33"/>
    <p:sldId id="625" r:id="rId34"/>
    <p:sldId id="626" r:id="rId35"/>
    <p:sldId id="743" r:id="rId36"/>
    <p:sldId id="614" r:id="rId37"/>
    <p:sldId id="627" r:id="rId38"/>
    <p:sldId id="635" r:id="rId39"/>
    <p:sldId id="636" r:id="rId40"/>
    <p:sldId id="637" r:id="rId41"/>
    <p:sldId id="638" r:id="rId42"/>
    <p:sldId id="639" r:id="rId43"/>
    <p:sldId id="641" r:id="rId44"/>
    <p:sldId id="642" r:id="rId45"/>
    <p:sldId id="643" r:id="rId46"/>
    <p:sldId id="647" r:id="rId47"/>
    <p:sldId id="646" r:id="rId48"/>
    <p:sldId id="648" r:id="rId49"/>
    <p:sldId id="656" r:id="rId50"/>
    <p:sldId id="653" r:id="rId51"/>
    <p:sldId id="654" r:id="rId52"/>
    <p:sldId id="655" r:id="rId53"/>
    <p:sldId id="657" r:id="rId54"/>
    <p:sldId id="660" r:id="rId55"/>
    <p:sldId id="664" r:id="rId56"/>
    <p:sldId id="665" r:id="rId57"/>
    <p:sldId id="666" r:id="rId58"/>
    <p:sldId id="672" r:id="rId59"/>
    <p:sldId id="667" r:id="rId60"/>
    <p:sldId id="668" r:id="rId61"/>
    <p:sldId id="674" r:id="rId62"/>
    <p:sldId id="670" r:id="rId63"/>
    <p:sldId id="669" r:id="rId64"/>
    <p:sldId id="675" r:id="rId65"/>
    <p:sldId id="661" r:id="rId66"/>
    <p:sldId id="662" r:id="rId67"/>
    <p:sldId id="663" r:id="rId68"/>
    <p:sldId id="682" r:id="rId69"/>
    <p:sldId id="683" r:id="rId70"/>
    <p:sldId id="684" r:id="rId71"/>
    <p:sldId id="685" r:id="rId72"/>
    <p:sldId id="686" r:id="rId73"/>
    <p:sldId id="688" r:id="rId74"/>
    <p:sldId id="689" r:id="rId75"/>
    <p:sldId id="690" r:id="rId76"/>
    <p:sldId id="697" r:id="rId77"/>
    <p:sldId id="698" r:id="rId78"/>
    <p:sldId id="699" r:id="rId79"/>
    <p:sldId id="700" r:id="rId80"/>
    <p:sldId id="702" r:id="rId81"/>
    <p:sldId id="701" r:id="rId82"/>
    <p:sldId id="703" r:id="rId83"/>
    <p:sldId id="714" r:id="rId84"/>
    <p:sldId id="710" r:id="rId85"/>
    <p:sldId id="711" r:id="rId86"/>
    <p:sldId id="713" r:id="rId87"/>
    <p:sldId id="712" r:id="rId88"/>
    <p:sldId id="715" r:id="rId89"/>
    <p:sldId id="716" r:id="rId90"/>
    <p:sldId id="717" r:id="rId91"/>
    <p:sldId id="720" r:id="rId92"/>
    <p:sldId id="741" r:id="rId93"/>
    <p:sldId id="718" r:id="rId94"/>
    <p:sldId id="726" r:id="rId95"/>
    <p:sldId id="728" r:id="rId96"/>
    <p:sldId id="729" r:id="rId97"/>
    <p:sldId id="730" r:id="rId98"/>
    <p:sldId id="723" r:id="rId99"/>
    <p:sldId id="724" r:id="rId100"/>
    <p:sldId id="739" r:id="rId101"/>
    <p:sldId id="738" r:id="rId102"/>
    <p:sldId id="740" r:id="rId103"/>
    <p:sldId id="734" r:id="rId104"/>
    <p:sldId id="731" r:id="rId105"/>
    <p:sldId id="735" r:id="rId106"/>
  </p:sldIdLst>
  <p:sldSz cx="9144000" cy="5143500" type="screen16x9"/>
  <p:notesSz cx="6858000" cy="9144000"/>
  <p:custDataLst>
    <p:tags r:id="rId1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30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946" y="1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gs" Target="tags/tag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6.emf"/><Relationship Id="rId1" Type="http://schemas.openxmlformats.org/officeDocument/2006/relationships/image" Target="../media/image1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4.emf"/><Relationship Id="rId1" Type="http://schemas.openxmlformats.org/officeDocument/2006/relationships/image" Target="../media/image11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Relationship Id="rId4" Type="http://schemas.openxmlformats.org/officeDocument/2006/relationships/image" Target="../media/image1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369301" y="4838441"/>
            <a:ext cx="727074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etrics.adjusted_rand_score.html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mlehman.github.io/kmeans-javascrip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8.png"/><Relationship Id="rId4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080.png"/><Relationship Id="rId7" Type="http://schemas.openxmlformats.org/officeDocument/2006/relationships/image" Target="../media/image1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4.emf"/><Relationship Id="rId10" Type="http://schemas.openxmlformats.org/officeDocument/2006/relationships/image" Target="../media/image11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6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80.png"/><Relationship Id="rId7" Type="http://schemas.openxmlformats.org/officeDocument/2006/relationships/image" Target="../media/image1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15.emf"/><Relationship Id="rId5" Type="http://schemas.openxmlformats.org/officeDocument/2006/relationships/image" Target="../media/image114.emf"/><Relationship Id="rId10" Type="http://schemas.openxmlformats.org/officeDocument/2006/relationships/oleObject" Target="../embeddings/oleObject2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1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5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2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16.emf"/><Relationship Id="rId4" Type="http://schemas.openxmlformats.org/officeDocument/2006/relationships/image" Target="../media/image131.emf"/><Relationship Id="rId9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wjchen.net/post/en/gmm-em-en.html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聚类：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GMM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营销中的客户细分</a:t>
            </a:r>
            <a:endParaRPr lang="en-US" altLang="zh-CN" dirty="0"/>
          </a:p>
          <a:p>
            <a:pPr lvl="1"/>
            <a:r>
              <a:rPr lang="zh-CN" altLang="en-US" dirty="0"/>
              <a:t>可以</a:t>
            </a:r>
            <a:r>
              <a:rPr lang="zh-CN" altLang="en-US" b="1" dirty="0">
                <a:solidFill>
                  <a:srgbClr val="C00000"/>
                </a:solidFill>
              </a:rPr>
              <a:t>进一步地分析不同细分类别客户</a:t>
            </a:r>
            <a:r>
              <a:rPr lang="zh-CN" altLang="en-US" dirty="0"/>
              <a:t>的特点，指定营销方案</a:t>
            </a:r>
            <a:endParaRPr lang="en-US" altLang="zh-CN" dirty="0"/>
          </a:p>
          <a:p>
            <a:pPr lvl="2"/>
            <a:r>
              <a:rPr lang="zh-CN" altLang="en-US" dirty="0"/>
              <a:t>例如：以</a:t>
            </a:r>
            <a:r>
              <a:rPr lang="en-US" altLang="zh-CN" dirty="0"/>
              <a:t>30</a:t>
            </a:r>
            <a:r>
              <a:rPr lang="zh-CN" altLang="en-US" dirty="0"/>
              <a:t>岁为分界，分析不同细分类别中的年龄构成</a:t>
            </a:r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47" y="1982379"/>
            <a:ext cx="4560105" cy="304007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399574" y="2232413"/>
            <a:ext cx="997311" cy="107411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2901815" y="3608131"/>
            <a:ext cx="2164413" cy="1054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TextBox 7"/>
          <p:cNvSpPr txBox="1"/>
          <p:nvPr/>
        </p:nvSpPr>
        <p:spPr>
          <a:xfrm>
            <a:off x="457200" y="2308752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4802388" y="4312534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angle 11"/>
          <p:cNvSpPr/>
          <p:nvPr/>
        </p:nvSpPr>
        <p:spPr>
          <a:xfrm>
            <a:off x="6070527" y="2094003"/>
            <a:ext cx="26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Group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C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主要以哪类人为主？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年轻人（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岁以下）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中年或以上（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岁以后）</a:t>
            </a:r>
          </a:p>
        </p:txBody>
      </p:sp>
      <p:sp>
        <p:nvSpPr>
          <p:cNvPr id="12" name="Rectangle 12"/>
          <p:cNvSpPr/>
          <p:nvPr/>
        </p:nvSpPr>
        <p:spPr>
          <a:xfrm>
            <a:off x="5444772" y="2094003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3" name="Rectangle 13"/>
          <p:cNvSpPr/>
          <p:nvPr/>
        </p:nvSpPr>
        <p:spPr>
          <a:xfrm>
            <a:off x="6070527" y="3210278"/>
            <a:ext cx="267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Group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E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主要以哪类人为主？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年轻人（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岁以下）</a:t>
            </a:r>
            <a:endParaRPr lang="en-US" altLang="zh-CN" sz="1600" b="1" dirty="0">
              <a:solidFill>
                <a:srgbClr val="C00000"/>
              </a:solidFill>
              <a:latin typeface="Helvetica Neue" charset="0"/>
            </a:endParaRPr>
          </a:p>
          <a:p>
            <a:pPr marL="342900" indent="-342900">
              <a:buAutoNum type="alphaUcPeriod"/>
            </a:pP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中年或以上（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30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岁以后）</a:t>
            </a:r>
          </a:p>
        </p:txBody>
      </p:sp>
      <p:sp>
        <p:nvSpPr>
          <p:cNvPr id="14" name="Rectangle 14"/>
          <p:cNvSpPr/>
          <p:nvPr/>
        </p:nvSpPr>
        <p:spPr>
          <a:xfrm>
            <a:off x="5444772" y="3210278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510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3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kumimoji="1" lang="zh-CN" altLang="en-US" dirty="0"/>
              <a:t>评价指标</a:t>
            </a:r>
            <a:r>
              <a:rPr lang="zh-CN" altLang="en-US" dirty="0"/>
              <a:t> </a:t>
            </a:r>
            <a:endParaRPr lang="en-US" altLang="zh-CN" dirty="0"/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en-US" altLang="zh-CN" b="1" dirty="0"/>
              <a:t>Silhouette score</a:t>
            </a:r>
            <a:r>
              <a:rPr lang="en-US" altLang="zh-CN" dirty="0"/>
              <a:t> </a:t>
            </a:r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轮廓系数（</a:t>
            </a:r>
            <a:r>
              <a:rPr lang="en-US" altLang="zh-CN" dirty="0"/>
              <a:t>Silhouette Coefficient</a:t>
            </a:r>
            <a:r>
              <a:rPr lang="zh-CN" altLang="en-US" dirty="0"/>
              <a:t>），是聚类效果好坏的一种评价方式。最早由</a:t>
            </a:r>
            <a:r>
              <a:rPr lang="en-US" altLang="zh-CN" dirty="0"/>
              <a:t>Peter J. Rousseeuw</a:t>
            </a:r>
            <a:r>
              <a:rPr lang="zh-CN" altLang="en-US" dirty="0"/>
              <a:t>在 </a:t>
            </a:r>
            <a:r>
              <a:rPr lang="en-US" altLang="zh-CN" dirty="0"/>
              <a:t>1986 </a:t>
            </a:r>
            <a:r>
              <a:rPr lang="zh-CN" altLang="en-US" dirty="0"/>
              <a:t>提出。它结合内聚度和分离度两种因素。可以用来在相同原始数据的基础上用来评价不同算法、或者算法不同运行方式对聚类结果所产生的影响</a:t>
            </a:r>
            <a:endParaRPr lang="en-US" altLang="zh-CN" dirty="0"/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r>
              <a:rPr lang="zh-CN" altLang="en-US" dirty="0"/>
              <a:t>轮廓系数用于计算每个样本的平均簇内距离</a:t>
            </a:r>
            <a:r>
              <a:rPr lang="en-US" altLang="zh-CN" dirty="0"/>
              <a:t>a</a:t>
            </a:r>
            <a:r>
              <a:rPr lang="zh-CN" altLang="en-US" dirty="0"/>
              <a:t>和平均邻近簇距离</a:t>
            </a:r>
            <a:r>
              <a:rPr lang="en-US" altLang="zh-CN" dirty="0"/>
              <a:t>b</a:t>
            </a:r>
            <a:r>
              <a:rPr lang="zh-CN" altLang="en-US" dirty="0"/>
              <a:t>。每个样本的轮廓系数计算公式为：</a:t>
            </a:r>
            <a:r>
              <a:rPr lang="en-US" altLang="zh-CN" dirty="0"/>
              <a:t>(b-a)/Max(</a:t>
            </a:r>
            <a:r>
              <a:rPr lang="en-US" altLang="zh-CN" dirty="0" err="1"/>
              <a:t>a,b</a:t>
            </a:r>
            <a:r>
              <a:rPr lang="en-US" altLang="zh-CN" dirty="0"/>
              <a:t>)</a:t>
            </a:r>
            <a:r>
              <a:rPr lang="zh-CN" altLang="en-US" dirty="0"/>
              <a:t>，轮廓系数越接近</a:t>
            </a:r>
            <a:r>
              <a:rPr lang="en-US" altLang="zh-CN" dirty="0"/>
              <a:t>1</a:t>
            </a:r>
            <a:r>
              <a:rPr lang="zh-CN" altLang="en-US" dirty="0"/>
              <a:t>说明结果越好（聚类越准确），越接近</a:t>
            </a:r>
            <a:r>
              <a:rPr lang="en-US" altLang="zh-CN" dirty="0"/>
              <a:t>-1</a:t>
            </a:r>
            <a:r>
              <a:rPr lang="zh-CN" altLang="en-US" dirty="0"/>
              <a:t>说明结果越差，若值在</a:t>
            </a:r>
            <a:r>
              <a:rPr lang="en-US" altLang="zh-CN" dirty="0"/>
              <a:t>0</a:t>
            </a:r>
            <a:r>
              <a:rPr lang="zh-CN" altLang="en-US" dirty="0"/>
              <a:t>值附近，则说明样本在两个簇的边界上</a:t>
            </a:r>
            <a:endParaRPr lang="en-US" altLang="zh-CN" dirty="0"/>
          </a:p>
          <a:p>
            <a:pPr lvl="2" algn="just">
              <a:lnSpc>
                <a:spcPct val="110000"/>
              </a:lnSpc>
              <a:spcBef>
                <a:spcPts val="0"/>
              </a:spcBef>
            </a:pPr>
            <a:r>
              <a:rPr lang="en-US" altLang="zh-CN" dirty="0"/>
              <a:t>a value near +1 indicates that the sample is far away from the neighboring clusters</a:t>
            </a:r>
          </a:p>
          <a:p>
            <a:pPr lvl="2" algn="just">
              <a:lnSpc>
                <a:spcPct val="110000"/>
              </a:lnSpc>
              <a:spcBef>
                <a:spcPts val="0"/>
              </a:spcBef>
            </a:pPr>
            <a:r>
              <a:rPr lang="en-US" altLang="zh-CN" dirty="0"/>
              <a:t>a value of 0 indicates that the sample is on or very close to the decision boundary between two neighboring clusters</a:t>
            </a:r>
          </a:p>
          <a:p>
            <a:pPr lvl="2" algn="just">
              <a:lnSpc>
                <a:spcPct val="110000"/>
              </a:lnSpc>
              <a:spcBef>
                <a:spcPts val="0"/>
              </a:spcBef>
            </a:pPr>
            <a:r>
              <a:rPr lang="en-US" altLang="zh-CN" dirty="0"/>
              <a:t>negative values indicate that those samples might have been assigned to the wrong cluster</a:t>
            </a:r>
            <a:endParaRPr lang="zh-CN" altLang="en-US" dirty="0"/>
          </a:p>
          <a:p>
            <a:pPr lvl="1" algn="just">
              <a:lnSpc>
                <a:spcPct val="110000"/>
              </a:lnSpc>
              <a:spcBef>
                <a:spcPts val="0"/>
              </a:spcBef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59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评测指标 </a:t>
            </a:r>
            <a:endParaRPr lang="en-US" altLang="zh-CN" dirty="0"/>
          </a:p>
          <a:p>
            <a:pPr lvl="1">
              <a:spcBef>
                <a:spcPts val="0"/>
              </a:spcBef>
            </a:pPr>
            <a:r>
              <a:rPr lang="en-US" altLang="zh-CN" sz="1500" b="1" dirty="0" err="1"/>
              <a:t>adjusted_rand_score</a:t>
            </a:r>
            <a:endParaRPr lang="en-US" altLang="zh-CN" sz="1500" b="1" dirty="0"/>
          </a:p>
          <a:p>
            <a:pPr lvl="1">
              <a:spcBef>
                <a:spcPts val="0"/>
              </a:spcBef>
            </a:pPr>
            <a:r>
              <a:rPr lang="zh-CN" altLang="en-US" sz="1500" dirty="0"/>
              <a:t>请参考</a:t>
            </a:r>
            <a:endParaRPr lang="en-US" altLang="zh-CN" sz="1500" dirty="0"/>
          </a:p>
          <a:p>
            <a:pPr lvl="1">
              <a:spcBef>
                <a:spcPts val="0"/>
              </a:spcBef>
            </a:pPr>
            <a:r>
              <a:rPr lang="en-US" altLang="zh-CN" sz="1500" dirty="0">
                <a:hlinkClick r:id="rId2"/>
              </a:rPr>
              <a:t>https://scikit-learn.org/stable/modules/generated/sklearn.metrics.adjusted_rand_score.html</a:t>
            </a:r>
            <a:endParaRPr lang="en-US" altLang="zh-CN" sz="1500" dirty="0"/>
          </a:p>
          <a:p>
            <a:pPr>
              <a:spcBef>
                <a:spcPts val="0"/>
              </a:spcBef>
            </a:pP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55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73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</a:t>
            </a:r>
            <a:r>
              <a:rPr lang="zh-CN" altLang="en-US" dirty="0"/>
              <a:t>算法实践：使用</a:t>
            </a:r>
            <a:r>
              <a:rPr lang="en-US" altLang="zh-CN" dirty="0"/>
              <a:t>K-Means</a:t>
            </a:r>
            <a:r>
              <a:rPr lang="zh-CN" altLang="en-US" dirty="0"/>
              <a:t>和</a:t>
            </a:r>
            <a:r>
              <a:rPr lang="en-US" altLang="zh-CN" dirty="0"/>
              <a:t>EM</a:t>
            </a:r>
            <a:r>
              <a:rPr lang="zh-CN" altLang="en-US" dirty="0"/>
              <a:t>算法对</a:t>
            </a:r>
            <a:r>
              <a:rPr lang="en-US" altLang="zh-CN" dirty="0"/>
              <a:t>IRIS</a:t>
            </a:r>
            <a:r>
              <a:rPr lang="zh-CN" altLang="en-US" dirty="0"/>
              <a:t>数据集聚类</a:t>
            </a:r>
            <a:endParaRPr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C049E1-99DB-314B-A379-0AF376E7C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10" y="1537564"/>
            <a:ext cx="6248400" cy="27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7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</a:t>
            </a:r>
            <a:r>
              <a:rPr lang="zh-CN" altLang="en-US" dirty="0"/>
              <a:t>算法实践：使用</a:t>
            </a:r>
            <a:r>
              <a:rPr lang="en-US" altLang="zh-CN" dirty="0"/>
              <a:t>K-Means</a:t>
            </a:r>
            <a:r>
              <a:rPr lang="zh-CN" altLang="en-US" dirty="0"/>
              <a:t>和</a:t>
            </a:r>
            <a:r>
              <a:rPr lang="en-US" altLang="zh-CN" dirty="0"/>
              <a:t>EM</a:t>
            </a:r>
            <a:r>
              <a:rPr lang="zh-CN" altLang="en-US" dirty="0"/>
              <a:t>算法对</a:t>
            </a:r>
            <a:r>
              <a:rPr lang="en-US" altLang="zh-CN" dirty="0"/>
              <a:t>IRIS</a:t>
            </a:r>
            <a:r>
              <a:rPr lang="zh-CN" altLang="en-US" dirty="0"/>
              <a:t>数据集聚类</a:t>
            </a:r>
            <a:endParaRPr lang="en-US" altLang="zh-CN" dirty="0"/>
          </a:p>
          <a:p>
            <a:pPr lvl="1"/>
            <a:r>
              <a:rPr lang="zh-CN" altLang="en-US" dirty="0"/>
              <a:t>绘制两个变量的散点图</a:t>
            </a:r>
            <a:endParaRPr lang="en-US" altLang="zh-CN" dirty="0"/>
          </a:p>
          <a:p>
            <a:pPr lvl="1"/>
            <a:r>
              <a:rPr lang="zh-CN" altLang="en-US" dirty="0"/>
              <a:t>看看是否有类簇的聚拢趋势，从而指导我们使用什么变量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E2ABB-62E3-3449-8322-F26A4D606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5" y="2134767"/>
            <a:ext cx="3448954" cy="253353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282BADC-749F-6E45-9D58-111DB5CD3D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71" y="2134767"/>
            <a:ext cx="3391556" cy="25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8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聚类的其它应用</a:t>
            </a:r>
            <a:endParaRPr lang="en-US" altLang="zh-CN" dirty="0"/>
          </a:p>
          <a:p>
            <a:pPr lvl="1"/>
            <a:r>
              <a:rPr lang="zh-CN" altLang="en-US" dirty="0"/>
              <a:t>识别犯罪地点</a:t>
            </a:r>
            <a:endParaRPr lang="en-US" altLang="zh-CN" dirty="0"/>
          </a:p>
          <a:p>
            <a:pPr lvl="2"/>
            <a:r>
              <a:rPr lang="zh-CN" altLang="en-US" dirty="0"/>
              <a:t>使用城市中特定地区的相关犯罪数据，分析犯罪类别、犯罪地点以及两者之间的关联</a:t>
            </a:r>
            <a:endParaRPr lang="en-US" altLang="zh-CN" dirty="0"/>
          </a:p>
          <a:p>
            <a:pPr lvl="1"/>
            <a:r>
              <a:rPr lang="zh-CN" altLang="en-US" dirty="0"/>
              <a:t>保险欺诈检测</a:t>
            </a:r>
            <a:endParaRPr lang="en-US" altLang="zh-CN" dirty="0"/>
          </a:p>
          <a:p>
            <a:pPr lvl="2"/>
            <a:r>
              <a:rPr lang="zh-CN" altLang="en-US" dirty="0"/>
              <a:t>利用以往欺诈性索赔的历史数据，根据它和欺诈性模式聚类的相似性来识别新的索赔</a:t>
            </a:r>
            <a:endParaRPr lang="en-US" altLang="zh-CN" dirty="0"/>
          </a:p>
          <a:p>
            <a:pPr lvl="1"/>
            <a:r>
              <a:rPr lang="zh-CN" altLang="en-US" dirty="0"/>
              <a:t>乘车数据分析</a:t>
            </a:r>
            <a:endParaRPr lang="en-US" altLang="zh-CN" dirty="0"/>
          </a:p>
          <a:p>
            <a:pPr lvl="2"/>
            <a:r>
              <a:rPr lang="zh-CN" altLang="en-US" dirty="0"/>
              <a:t>分析交通出行数据（如滴滴出行数据），有助于我们对城市的交通模式进行深入的了解，来帮助我们做城市未来规划</a:t>
            </a:r>
            <a:endParaRPr lang="en-US" altLang="zh-CN" dirty="0"/>
          </a:p>
          <a:p>
            <a:pPr lvl="1"/>
            <a:r>
              <a:rPr lang="en-US" altLang="zh-CN" dirty="0"/>
              <a:t>IT</a:t>
            </a:r>
            <a:r>
              <a:rPr lang="zh-CN" altLang="en-US" dirty="0"/>
              <a:t>警报的自动化聚类</a:t>
            </a:r>
            <a:endParaRPr lang="en-US" altLang="zh-CN" dirty="0"/>
          </a:p>
          <a:p>
            <a:pPr lvl="2"/>
            <a:r>
              <a:rPr lang="zh-CN" altLang="en-US" dirty="0"/>
              <a:t>对</a:t>
            </a:r>
            <a:r>
              <a:rPr lang="en-US" altLang="zh-CN" dirty="0"/>
              <a:t>IT</a:t>
            </a:r>
            <a:r>
              <a:rPr lang="zh-CN" altLang="en-US" dirty="0"/>
              <a:t>基础软件（如网络，存储或数据库）生成大量的警报消息进行聚类，可以对警报类别和修复时间做深入了解，有助于对未来故障进行预测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05109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95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聚类需要考虑的几个因素</a:t>
            </a:r>
            <a:endParaRPr lang="en-US" altLang="zh-CN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基于划分的聚类算法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基于层次的聚类算法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相似度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距离函数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聚类质量评价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最小化类内距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(inter-clusters distance)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最大化类间距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(intra-clusters distance)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357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聚类算法</a:t>
            </a:r>
            <a:endParaRPr kumimoji="1" lang="en-US" altLang="zh-CN" dirty="0"/>
          </a:p>
        </p:txBody>
      </p:sp>
      <p:pic>
        <p:nvPicPr>
          <p:cNvPr id="4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94" y="1314868"/>
            <a:ext cx="4669624" cy="34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62155" y="1250373"/>
            <a:ext cx="3448580" cy="3505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b="1">
                <a:solidFill>
                  <a:srgbClr val="C00000"/>
                </a:solidFill>
              </a:rPr>
              <a:t>层次聚类</a:t>
            </a:r>
            <a:r>
              <a:rPr lang="zh-CN" altLang="en-US"/>
              <a:t>（</a:t>
            </a:r>
            <a:r>
              <a:rPr lang="en-US" altLang="zh-CN">
                <a:latin typeface="Calibri" charset="0"/>
                <a:ea typeface="Calibri" charset="0"/>
                <a:cs typeface="Calibri" charset="0"/>
              </a:rPr>
              <a:t>Hierarchical</a:t>
            </a:r>
            <a:r>
              <a:rPr lang="zh-CN" altLang="en-US"/>
              <a:t>）</a:t>
            </a:r>
            <a:endParaRPr lang="en-US" altLang="zh-CN"/>
          </a:p>
          <a:p>
            <a:pPr lvl="1" algn="just"/>
            <a:r>
              <a:rPr lang="zh-CN" altLang="en-US" sz="1700" b="1">
                <a:solidFill>
                  <a:srgbClr val="C00000"/>
                </a:solidFill>
              </a:rPr>
              <a:t>自下而上</a:t>
            </a:r>
            <a:r>
              <a:rPr lang="zh-CN" altLang="en-US" sz="1700"/>
              <a:t>：从每个数据实例出发，逐渐聚成更大的类簇</a:t>
            </a:r>
            <a:endParaRPr lang="en-US" altLang="zh-CN" sz="1700"/>
          </a:p>
          <a:p>
            <a:pPr lvl="1" algn="just"/>
            <a:r>
              <a:rPr lang="zh-CN" altLang="en-US" sz="1700" b="1">
                <a:solidFill>
                  <a:srgbClr val="C00000"/>
                </a:solidFill>
              </a:rPr>
              <a:t>自顶而下</a:t>
            </a:r>
            <a:r>
              <a:rPr lang="zh-CN" altLang="en-US" sz="1700"/>
              <a:t>：从整个数据集出发，逐渐划分为细分的类簇</a:t>
            </a:r>
            <a:endParaRPr lang="en-US" altLang="zh-CN" sz="1700"/>
          </a:p>
          <a:p>
            <a:pPr algn="just"/>
            <a:r>
              <a:rPr lang="zh-CN" altLang="en-US" b="1">
                <a:solidFill>
                  <a:srgbClr val="C00000"/>
                </a:solidFill>
              </a:rPr>
              <a:t>划分聚类</a:t>
            </a:r>
            <a:r>
              <a:rPr lang="zh-CN" altLang="en-US"/>
              <a:t>（</a:t>
            </a:r>
            <a:r>
              <a:rPr lang="en-US" altLang="zh-CN">
                <a:latin typeface="Calibri" charset="0"/>
                <a:ea typeface="Calibri" charset="0"/>
                <a:cs typeface="Calibri" charset="0"/>
              </a:rPr>
              <a:t>Partitional</a:t>
            </a:r>
            <a:r>
              <a:rPr lang="zh-CN" altLang="en-US"/>
              <a:t>）</a:t>
            </a:r>
            <a:endParaRPr lang="en-US" altLang="zh-CN"/>
          </a:p>
          <a:p>
            <a:pPr lvl="1" algn="just"/>
            <a:r>
              <a:rPr lang="zh-CN" altLang="en-US" sz="1700"/>
              <a:t>直接对数据进行划分，形成类簇，也可用于层次聚类</a:t>
            </a:r>
            <a:endParaRPr lang="en-US" altLang="zh-CN" sz="1700"/>
          </a:p>
          <a:p>
            <a:pPr algn="just"/>
            <a:r>
              <a:rPr lang="zh-CN" altLang="en-US"/>
              <a:t>贝叶斯聚类（</a:t>
            </a:r>
            <a:r>
              <a:rPr lang="en-US" altLang="zh-CN">
                <a:latin typeface="Calibri" charset="0"/>
                <a:ea typeface="Calibri" charset="0"/>
                <a:cs typeface="Calibri" charset="0"/>
              </a:rPr>
              <a:t>Bayesian</a:t>
            </a:r>
            <a:r>
              <a:rPr lang="zh-CN" altLang="en-US"/>
              <a:t>）</a:t>
            </a:r>
            <a:endParaRPr lang="en-US" altLang="zh-CN"/>
          </a:p>
          <a:p>
            <a:pPr lvl="1" algn="just"/>
            <a:r>
              <a:rPr lang="zh-CN" altLang="en-US"/>
              <a:t>通过对数据进行划分，生成数据的后验数据分布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9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如何定义“距离”？</a:t>
            </a:r>
            <a:endParaRPr lang="en-US" altLang="zh-CN" dirty="0"/>
          </a:p>
          <a:p>
            <a:pPr lvl="1"/>
            <a:r>
              <a:rPr lang="zh-CN" altLang="en-US" dirty="0"/>
              <a:t>距离定义取决于</a:t>
            </a:r>
            <a:r>
              <a:rPr lang="zh-CN" altLang="en-US" b="1" dirty="0">
                <a:solidFill>
                  <a:srgbClr val="C00000"/>
                </a:solidFill>
              </a:rPr>
              <a:t>具体的数据或分析需求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2943225" y="3106124"/>
            <a:ext cx="4057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宋体" charset="-122"/>
            </a:endParaRPr>
          </a:p>
        </p:txBody>
      </p:sp>
      <p:grpSp>
        <p:nvGrpSpPr>
          <p:cNvPr id="8" name="Group 52"/>
          <p:cNvGrpSpPr/>
          <p:nvPr/>
        </p:nvGrpSpPr>
        <p:grpSpPr>
          <a:xfrm>
            <a:off x="1111365" y="2997497"/>
            <a:ext cx="6858000" cy="2046778"/>
            <a:chOff x="1143000" y="3049603"/>
            <a:chExt cx="6858000" cy="2046778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1143000" y="3049603"/>
              <a:ext cx="6858000" cy="2042746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宋体" charset="-122"/>
              </a:endParaRPr>
            </a:p>
          </p:txBody>
        </p:sp>
        <p:grpSp>
          <p:nvGrpSpPr>
            <p:cNvPr id="10" name="Group 19"/>
            <p:cNvGrpSpPr>
              <a:grpSpLocks/>
            </p:cNvGrpSpPr>
            <p:nvPr/>
          </p:nvGrpSpPr>
          <p:grpSpPr bwMode="auto">
            <a:xfrm>
              <a:off x="1284685" y="3193257"/>
              <a:ext cx="6529388" cy="1600200"/>
              <a:chOff x="120" y="2802"/>
              <a:chExt cx="5484" cy="1344"/>
            </a:xfrm>
          </p:grpSpPr>
          <p:grpSp>
            <p:nvGrpSpPr>
              <p:cNvPr id="15" name="Group 20"/>
              <p:cNvGrpSpPr>
                <a:grpSpLocks/>
              </p:cNvGrpSpPr>
              <p:nvPr/>
            </p:nvGrpSpPr>
            <p:grpSpPr bwMode="auto">
              <a:xfrm>
                <a:off x="120" y="2802"/>
                <a:ext cx="5484" cy="1344"/>
                <a:chOff x="120" y="2802"/>
                <a:chExt cx="5484" cy="1344"/>
              </a:xfrm>
            </p:grpSpPr>
            <p:grpSp>
              <p:nvGrpSpPr>
                <p:cNvPr id="34" name="Group 21"/>
                <p:cNvGrpSpPr>
                  <a:grpSpLocks/>
                </p:cNvGrpSpPr>
                <p:nvPr/>
              </p:nvGrpSpPr>
              <p:grpSpPr bwMode="auto">
                <a:xfrm>
                  <a:off x="120" y="2802"/>
                  <a:ext cx="2286" cy="1344"/>
                  <a:chOff x="156" y="2634"/>
                  <a:chExt cx="2286" cy="1344"/>
                </a:xfrm>
              </p:grpSpPr>
              <p:sp>
                <p:nvSpPr>
                  <p:cNvPr id="3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156" y="2634"/>
                    <a:ext cx="1080" cy="1344"/>
                  </a:xfrm>
                  <a:prstGeom prst="rect">
                    <a:avLst/>
                  </a:prstGeom>
                  <a:solidFill>
                    <a:srgbClr val="FFFFFF"/>
                  </a:solidFill>
                  <a:ln w="158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zh-CN" sz="1800">
                      <a:ea typeface="宋体" charset="-122"/>
                    </a:endParaRPr>
                  </a:p>
                </p:txBody>
              </p:sp>
              <p:sp>
                <p:nvSpPr>
                  <p:cNvPr id="39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1362" y="2634"/>
                    <a:ext cx="1080" cy="1344"/>
                  </a:xfrm>
                  <a:prstGeom prst="rect">
                    <a:avLst/>
                  </a:prstGeom>
                  <a:solidFill>
                    <a:srgbClr val="FFFFFF"/>
                  </a:solidFill>
                  <a:ln w="158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zh-CN" sz="1800">
                      <a:ea typeface="宋体" charset="-122"/>
                    </a:endParaRPr>
                  </a:p>
                </p:txBody>
              </p:sp>
            </p:grpSp>
            <p:grpSp>
              <p:nvGrpSpPr>
                <p:cNvPr id="35" name="Group 24"/>
                <p:cNvGrpSpPr>
                  <a:grpSpLocks/>
                </p:cNvGrpSpPr>
                <p:nvPr/>
              </p:nvGrpSpPr>
              <p:grpSpPr bwMode="auto">
                <a:xfrm>
                  <a:off x="3318" y="2802"/>
                  <a:ext cx="2286" cy="1344"/>
                  <a:chOff x="156" y="2634"/>
                  <a:chExt cx="2286" cy="1344"/>
                </a:xfrm>
              </p:grpSpPr>
              <p:sp>
                <p:nvSpPr>
                  <p:cNvPr id="36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56" y="2634"/>
                    <a:ext cx="1080" cy="1344"/>
                  </a:xfrm>
                  <a:prstGeom prst="rect">
                    <a:avLst/>
                  </a:prstGeom>
                  <a:solidFill>
                    <a:srgbClr val="FFFFFF"/>
                  </a:solidFill>
                  <a:ln w="158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zh-CN" sz="1800">
                      <a:ea typeface="宋体" charset="-122"/>
                    </a:endParaRPr>
                  </a:p>
                </p:txBody>
              </p:sp>
              <p:sp>
                <p:nvSpPr>
                  <p:cNvPr id="37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1362" y="2634"/>
                    <a:ext cx="1080" cy="1344"/>
                  </a:xfrm>
                  <a:prstGeom prst="rect">
                    <a:avLst/>
                  </a:prstGeom>
                  <a:solidFill>
                    <a:srgbClr val="FFFFFF"/>
                  </a:solidFill>
                  <a:ln w="158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zh-CN" sz="1800">
                      <a:ea typeface="宋体" charset="-122"/>
                    </a:endParaRPr>
                  </a:p>
                </p:txBody>
              </p:sp>
            </p:grpSp>
          </p:grpSp>
          <p:pic>
            <p:nvPicPr>
              <p:cNvPr id="16" name="Picture 28" descr="Edna Krabappe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" y="3460"/>
                <a:ext cx="303" cy="6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9" descr="Principal Seymour  Skinn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8" y="2841"/>
                <a:ext cx="304" cy="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30" descr="Groundskeeper Willi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2" y="2859"/>
                <a:ext cx="336" cy="5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3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0" y="3523"/>
                <a:ext cx="375" cy="5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" y="2821"/>
                <a:ext cx="343" cy="6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3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" y="3033"/>
                <a:ext cx="375" cy="64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" y="3608"/>
                <a:ext cx="269" cy="4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35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" y="3702"/>
                <a:ext cx="181" cy="4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6" descr="C:\Documents and Settings\eamonn\Desktop\bios_family_marge.gif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" y="2887"/>
                <a:ext cx="272" cy="83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37" descr="Edna Krabappe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6" y="2878"/>
                <a:ext cx="303" cy="6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38" descr="Principal Seymour  Skinn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8" y="3477"/>
                <a:ext cx="304" cy="65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39" descr="Groundskeeper Willi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04" y="3561"/>
                <a:ext cx="336" cy="5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40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4" y="2821"/>
                <a:ext cx="375" cy="5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4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6" y="2833"/>
                <a:ext cx="343" cy="61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4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0" y="3524"/>
                <a:ext cx="351" cy="6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4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0" y="3002"/>
                <a:ext cx="269" cy="4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44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9" y="3642"/>
                <a:ext cx="181" cy="41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45" descr="C:\Documents and Settings\eamonn\Desktop\bios_family_marge.gif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7" y="2845"/>
                <a:ext cx="272" cy="83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Text Box 46"/>
            <p:cNvSpPr txBox="1">
              <a:spLocks noChangeArrowheads="1"/>
            </p:cNvSpPr>
            <p:nvPr/>
          </p:nvSpPr>
          <p:spPr bwMode="auto">
            <a:xfrm>
              <a:off x="2522935" y="4792266"/>
              <a:ext cx="1707356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350">
                  <a:ea typeface="宋体" charset="-122"/>
                </a:rPr>
                <a:t>School Employees</a:t>
              </a:r>
              <a:r>
                <a:rPr lang="en-US" altLang="zh-CN" sz="1200">
                  <a:ea typeface="宋体" charset="-122"/>
                </a:rPr>
                <a:t> </a:t>
              </a:r>
            </a:p>
          </p:txBody>
        </p:sp>
        <p:sp>
          <p:nvSpPr>
            <p:cNvPr id="12" name="Text Box 47"/>
            <p:cNvSpPr txBox="1">
              <a:spLocks noChangeArrowheads="1"/>
            </p:cNvSpPr>
            <p:nvPr/>
          </p:nvSpPr>
          <p:spPr bwMode="auto">
            <a:xfrm>
              <a:off x="1143000" y="4773216"/>
              <a:ext cx="1552575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>
                  <a:ea typeface="宋体" charset="-122"/>
                </a:rPr>
                <a:t>Simpson's Family</a:t>
              </a:r>
              <a:r>
                <a:rPr lang="en-US" altLang="zh-CN" sz="1500">
                  <a:ea typeface="宋体" charset="-122"/>
                </a:rPr>
                <a:t> </a:t>
              </a:r>
            </a:p>
          </p:txBody>
        </p:sp>
        <p:sp>
          <p:nvSpPr>
            <p:cNvPr id="13" name="Text Box 48"/>
            <p:cNvSpPr txBox="1">
              <a:spLocks noChangeArrowheads="1"/>
            </p:cNvSpPr>
            <p:nvPr/>
          </p:nvSpPr>
          <p:spPr bwMode="auto">
            <a:xfrm>
              <a:off x="6473429" y="4773216"/>
              <a:ext cx="137993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>
                  <a:ea typeface="宋体" charset="-122"/>
                </a:rPr>
                <a:t>Males</a:t>
              </a:r>
              <a:r>
                <a:rPr lang="en-US" altLang="zh-CN" sz="1200">
                  <a:ea typeface="宋体" charset="-122"/>
                </a:rPr>
                <a:t> </a:t>
              </a:r>
            </a:p>
          </p:txBody>
        </p:sp>
        <p:sp>
          <p:nvSpPr>
            <p:cNvPr id="14" name="Text Box 49"/>
            <p:cNvSpPr txBox="1">
              <a:spLocks noChangeArrowheads="1"/>
            </p:cNvSpPr>
            <p:nvPr/>
          </p:nvSpPr>
          <p:spPr bwMode="auto">
            <a:xfrm>
              <a:off x="5023247" y="4773216"/>
              <a:ext cx="1379934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500">
                  <a:ea typeface="宋体" charset="-122"/>
                </a:rPr>
                <a:t>Females</a:t>
              </a:r>
              <a:r>
                <a:rPr lang="en-US" altLang="zh-CN" sz="1200">
                  <a:ea typeface="宋体" charset="-122"/>
                </a:rPr>
                <a:t> </a:t>
              </a:r>
            </a:p>
          </p:txBody>
        </p:sp>
      </p:grpSp>
      <p:grpSp>
        <p:nvGrpSpPr>
          <p:cNvPr id="40" name="Group 6"/>
          <p:cNvGrpSpPr>
            <a:grpSpLocks/>
          </p:cNvGrpSpPr>
          <p:nvPr/>
        </p:nvGrpSpPr>
        <p:grpSpPr bwMode="auto">
          <a:xfrm>
            <a:off x="1294722" y="1470398"/>
            <a:ext cx="6521126" cy="1599715"/>
            <a:chOff x="36" y="642"/>
            <a:chExt cx="5760" cy="1413"/>
          </a:xfrm>
        </p:grpSpPr>
        <p:pic>
          <p:nvPicPr>
            <p:cNvPr id="41" name="Picture 7" descr="Edna Krabappe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8" descr="Principal Seymour  Skinn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Rectangle 9"/>
            <p:cNvSpPr>
              <a:spLocks noChangeArrowheads="1"/>
            </p:cNvSpPr>
            <p:nvPr/>
          </p:nvSpPr>
          <p:spPr bwMode="auto">
            <a:xfrm>
              <a:off x="36" y="1365"/>
              <a:ext cx="576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ea typeface="宋体" charset="-122"/>
              </a:endParaRPr>
            </a:p>
          </p:txBody>
        </p:sp>
        <p:pic>
          <p:nvPicPr>
            <p:cNvPr id="44" name="Picture 10" descr="Groundskeeper Willi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4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6" descr="C:\Documents and Settings\eamonn\Desktop\bios_family_marge.gif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102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如何定义“距离”？</a:t>
            </a:r>
            <a:endParaRPr lang="en-US" altLang="zh-CN" dirty="0"/>
          </a:p>
          <a:p>
            <a:pPr lvl="1"/>
            <a:r>
              <a:rPr lang="zh-CN" altLang="en-US" dirty="0"/>
              <a:t>距离定义取决于</a:t>
            </a:r>
            <a:r>
              <a:rPr lang="zh-CN" altLang="en-US" b="1" dirty="0">
                <a:solidFill>
                  <a:srgbClr val="C00000"/>
                </a:solidFill>
              </a:rPr>
              <a:t>具体的数据或分析需求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4" name="Picture 5" descr="C:\WINNT\Profiles\eamonn.000\Desktop\gorill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11" y="1713865"/>
            <a:ext cx="1113235" cy="102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C:\WINNT\Profiles\eamonn.000\Desktop\chim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87" y="1799590"/>
            <a:ext cx="764381" cy="87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1681986" y="3108087"/>
            <a:ext cx="1042988" cy="1042988"/>
          </a:xfrm>
          <a:prstGeom prst="rect">
            <a:avLst/>
          </a:prstGeom>
          <a:solidFill>
            <a:srgbClr val="969696"/>
          </a:solidFill>
          <a:ln w="9525">
            <a:miter lim="800000"/>
            <a:headEnd/>
            <a:tailEnd/>
          </a:ln>
          <a:scene3d>
            <a:camera prst="legacyObliqueBottomLeft"/>
            <a:lightRig rig="legacyFlat3" dir="t"/>
          </a:scene3d>
          <a:sp3d extrusionH="430200" contourW="12700" prstMaterial="legacyMatte">
            <a:bevelT w="13500" h="13500" prst="angle"/>
            <a:bevelB w="13500" h="13500" prst="angle"/>
            <a:extrusionClr>
              <a:srgbClr val="969696"/>
            </a:extrusionClr>
            <a:contourClr>
              <a:srgbClr val="969696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宋体" charset="-122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346855" y="3108087"/>
            <a:ext cx="1042988" cy="1042988"/>
          </a:xfrm>
          <a:prstGeom prst="rect">
            <a:avLst/>
          </a:prstGeom>
          <a:solidFill>
            <a:srgbClr val="969696"/>
          </a:solidFill>
          <a:ln w="9525">
            <a:miter lim="800000"/>
            <a:headEnd/>
            <a:tailEnd/>
          </a:ln>
          <a:scene3d>
            <a:camera prst="legacyObliqueBottomLeft"/>
            <a:lightRig rig="legacyFlat3" dir="t"/>
          </a:scene3d>
          <a:sp3d extrusionH="430200" contourW="12700" prstMaterial="legacyMatte">
            <a:bevelT w="13500" h="13500" prst="angle"/>
            <a:bevelB w="13500" h="13500" prst="angle"/>
            <a:extrusionClr>
              <a:srgbClr val="969696"/>
            </a:extrusionClr>
            <a:contourClr>
              <a:srgbClr val="969696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宋体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082286" y="3108087"/>
            <a:ext cx="1042988" cy="1042988"/>
          </a:xfrm>
          <a:prstGeom prst="rect">
            <a:avLst/>
          </a:prstGeom>
          <a:solidFill>
            <a:srgbClr val="969696"/>
          </a:solidFill>
          <a:ln w="9525">
            <a:miter lim="800000"/>
            <a:headEnd/>
            <a:tailEnd/>
          </a:ln>
          <a:scene3d>
            <a:camera prst="legacyObliqueBottomLeft"/>
            <a:lightRig rig="legacyFlat3" dir="t"/>
          </a:scene3d>
          <a:sp3d extrusionH="430200" contourW="12700" prstMaterial="legacyMatte">
            <a:bevelT w="13500" h="13500" prst="angle"/>
            <a:bevelB w="13500" h="13500" prst="angle"/>
            <a:extrusionClr>
              <a:srgbClr val="969696"/>
            </a:extrusionClr>
            <a:contourClr>
              <a:srgbClr val="969696"/>
            </a:contourClr>
          </a:sp3d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ea typeface="宋体" charset="-122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 rot="-992687">
            <a:off x="1796286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 rot="-992687">
            <a:off x="4139436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 rot="-992687">
            <a:off x="6461155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 rot="992687" flipH="1">
            <a:off x="2539236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 rot="992687" flipH="1">
            <a:off x="4964540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 rot="992687" flipH="1">
            <a:off x="7204105" y="2765187"/>
            <a:ext cx="171450" cy="228600"/>
          </a:xfrm>
          <a:prstGeom prst="downArrow">
            <a:avLst>
              <a:gd name="adj1" fmla="val 50000"/>
              <a:gd name="adj2" fmla="val 33333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1903443" y="4501118"/>
            <a:ext cx="5886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charset="-122"/>
              </a:rPr>
              <a:t>0.23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 rot="21550572" flipH="1">
            <a:off x="2010599" y="4336812"/>
            <a:ext cx="171450" cy="17145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4381133" y="4501118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charset="-122"/>
              </a:rPr>
              <a:t>3</a:t>
            </a:r>
          </a:p>
        </p:txBody>
      </p:sp>
      <p:sp>
        <p:nvSpPr>
          <p:cNvPr id="18" name="AutoShape 19"/>
          <p:cNvSpPr>
            <a:spLocks noChangeArrowheads="1"/>
          </p:cNvSpPr>
          <p:nvPr/>
        </p:nvSpPr>
        <p:spPr bwMode="auto">
          <a:xfrm rot="21550572" flipH="1">
            <a:off x="4410899" y="4336812"/>
            <a:ext cx="171450" cy="17145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6532593" y="4501118"/>
            <a:ext cx="7040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charset="-122"/>
              </a:rPr>
              <a:t>342.7</a:t>
            </a:r>
          </a:p>
        </p:txBody>
      </p:sp>
      <p:sp>
        <p:nvSpPr>
          <p:cNvPr id="20" name="AutoShape 21"/>
          <p:cNvSpPr>
            <a:spLocks noChangeArrowheads="1"/>
          </p:cNvSpPr>
          <p:nvPr/>
        </p:nvSpPr>
        <p:spPr bwMode="auto">
          <a:xfrm rot="21550572" flipH="1">
            <a:off x="6732617" y="4336812"/>
            <a:ext cx="171450" cy="17145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81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>
              <a:ea typeface="宋体" charset="-122"/>
            </a:endParaRPr>
          </a:p>
        </p:txBody>
      </p:sp>
      <p:sp>
        <p:nvSpPr>
          <p:cNvPr id="21" name="Text Box 22"/>
          <p:cNvSpPr txBox="1">
            <a:spLocks noChangeArrowheads="1"/>
          </p:cNvSpPr>
          <p:nvPr/>
        </p:nvSpPr>
        <p:spPr bwMode="auto">
          <a:xfrm>
            <a:off x="3682237" y="2273459"/>
            <a:ext cx="994183" cy="41549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100" b="1">
                <a:latin typeface="Courier New" charset="0"/>
                <a:ea typeface="宋体" charset="-122"/>
              </a:rPr>
              <a:t>Kasun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4707365" y="2273459"/>
            <a:ext cx="994183" cy="41549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100" b="1">
                <a:latin typeface="Courier New" charset="0"/>
                <a:ea typeface="宋体" charset="-122"/>
              </a:rPr>
              <a:t>Kiosn</a:t>
            </a:r>
          </a:p>
        </p:txBody>
      </p:sp>
      <p:pic>
        <p:nvPicPr>
          <p:cNvPr id="23" name="Picture 2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74" y="1757918"/>
            <a:ext cx="950119" cy="95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205" y="1757918"/>
            <a:ext cx="950119" cy="95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22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距离度量函数</a:t>
            </a:r>
            <a:endParaRPr kumimoji="1" lang="en-US" altLang="zh-CN" dirty="0"/>
          </a:p>
        </p:txBody>
      </p:sp>
      <p:pic>
        <p:nvPicPr>
          <p:cNvPr id="5" name="图片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4"/>
          <a:stretch/>
        </p:blipFill>
        <p:spPr bwMode="auto">
          <a:xfrm>
            <a:off x="602671" y="1583724"/>
            <a:ext cx="4444013" cy="291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3650990" y="384654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C0000"/>
                </a:solidFill>
                <a:latin typeface="Arial" charset="0"/>
                <a:ea typeface="宋体" charset="-122"/>
              </a:rPr>
              <a:t>闵可夫斯基</a:t>
            </a:r>
            <a:endParaRPr lang="zh-CN" altLang="en-US" sz="1800" dirty="0"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12400" y="1682231"/>
                <a:ext cx="2674400" cy="2354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请计算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(1,1)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与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(3,3)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两个数据点的欧式距离</a:t>
                </a: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4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8</m:t>
                        </m:r>
                      </m:e>
                    </m:rad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请计算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(1,1)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与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(3,3)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两个数据点的曼哈顿距离</a:t>
                </a: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charset="0"/>
                      </a:rPr>
                      <m:t>4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8</m:t>
                        </m:r>
                      </m:e>
                    </m:rad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00" y="1682231"/>
                <a:ext cx="2674400" cy="2354747"/>
              </a:xfrm>
              <a:prstGeom prst="rect">
                <a:avLst/>
              </a:prstGeom>
              <a:blipFill>
                <a:blip r:embed="rId3"/>
                <a:stretch>
                  <a:fillRect l="-1139" t="-1295" b="-2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466447" y="169046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67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距离度量函数</a:t>
            </a:r>
            <a:endParaRPr kumimoji="1" lang="en-US" altLang="zh-CN" dirty="0"/>
          </a:p>
        </p:txBody>
      </p:sp>
      <p:pic>
        <p:nvPicPr>
          <p:cNvPr id="5" name="图片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4"/>
          <a:stretch/>
        </p:blipFill>
        <p:spPr bwMode="auto">
          <a:xfrm>
            <a:off x="602671" y="1583724"/>
            <a:ext cx="4444013" cy="291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3650990" y="3846545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C0000"/>
                </a:solidFill>
                <a:latin typeface="Arial" charset="0"/>
                <a:ea typeface="宋体" charset="-122"/>
              </a:rPr>
              <a:t>闵可夫斯基</a:t>
            </a:r>
            <a:endParaRPr lang="zh-CN" altLang="en-US" sz="1800" dirty="0">
              <a:ea typeface="宋体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12400" y="1682231"/>
                <a:ext cx="2674400" cy="2354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请计算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(1,1)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与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(3,3)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两个数据点的欧式距离</a:t>
                </a: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4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8</m:t>
                        </m:r>
                      </m:e>
                    </m:rad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请计算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(1,1)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与</a:t>
                </a:r>
                <a:r>
                  <a:rPr lang="en-US" altLang="zh-CN" sz="1600" dirty="0">
                    <a:solidFill>
                      <a:srgbClr val="C00000"/>
                    </a:solidFill>
                    <a:latin typeface="Calibri" charset="0"/>
                    <a:ea typeface="Calibri" charset="0"/>
                    <a:cs typeface="Calibri" charset="0"/>
                  </a:rPr>
                  <a:t>(3,3)</a:t>
                </a:r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两个数据点的曼哈顿距离</a:t>
                </a: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C00000"/>
                        </a:solidFill>
                        <a:latin typeface="Cambria Math" charset="0"/>
                      </a:rPr>
                      <m:t>4</m:t>
                    </m:r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8</m:t>
                        </m:r>
                      </m:e>
                    </m:rad>
                  </m:oMath>
                </a14:m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00" y="1682231"/>
                <a:ext cx="2674400" cy="2354747"/>
              </a:xfrm>
              <a:prstGeom prst="rect">
                <a:avLst/>
              </a:prstGeom>
              <a:blipFill>
                <a:blip r:embed="rId3"/>
                <a:stretch>
                  <a:fillRect l="-1139" t="-1295" b="-2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466447" y="1690466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9" name="圆角矩形 8"/>
          <p:cNvSpPr/>
          <p:nvPr/>
        </p:nvSpPr>
        <p:spPr>
          <a:xfrm>
            <a:off x="6012400" y="2455718"/>
            <a:ext cx="914873" cy="3567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951868" y="3407582"/>
            <a:ext cx="914873" cy="3567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47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GMM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9887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无监督学习与聚类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聚类应用举例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聚类问题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算法详述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一个实例与练习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局部最优解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优缺点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如何选择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、离群值影响、初始点选择的敏感性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算法实践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总结与局限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聚类问题的评测方法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算法、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算法与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 Demo</a:t>
            </a:r>
          </a:p>
        </p:txBody>
      </p:sp>
      <p:sp>
        <p:nvSpPr>
          <p:cNvPr id="4" name="矩形 3"/>
          <p:cNvSpPr/>
          <p:nvPr/>
        </p:nvSpPr>
        <p:spPr>
          <a:xfrm>
            <a:off x="2334817" y="4288621"/>
            <a:ext cx="447436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http://mlehman.github.io/kmeans-javascript/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44" y="1472479"/>
            <a:ext cx="2894302" cy="19480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190" y="938124"/>
            <a:ext cx="4368676" cy="325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2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K-Means</a:t>
            </a:r>
            <a:r>
              <a:rPr lang="zh-CN" altLang="en-US" sz="1800" dirty="0"/>
              <a:t>算法</a:t>
            </a:r>
            <a:endParaRPr lang="en-US" altLang="zh-CN" sz="1800" dirty="0"/>
          </a:p>
          <a:p>
            <a:pPr lvl="1"/>
            <a:r>
              <a:rPr lang="zh-CN" altLang="en-US" sz="1600" dirty="0"/>
              <a:t>最著名的聚类算法</a:t>
            </a:r>
            <a:endParaRPr lang="en-US" altLang="zh-CN" sz="1600" dirty="0"/>
          </a:p>
          <a:p>
            <a:pPr lvl="2"/>
            <a:r>
              <a:rPr lang="zh-CN" altLang="en-US" dirty="0"/>
              <a:t>基于数据划分，将每个数据点划分到一个簇中，目标是最小化类内距，以及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最大化类间距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形式化定义</a:t>
            </a:r>
            <a:endParaRPr lang="en-US" altLang="zh-CN" sz="1600" dirty="0"/>
          </a:p>
          <a:p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/>
              <p:cNvSpPr txBox="1"/>
              <p:nvPr/>
            </p:nvSpPr>
            <p:spPr>
              <a:xfrm>
                <a:off x="1024811" y="2567640"/>
                <a:ext cx="19094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11" y="2567640"/>
                <a:ext cx="1909497" cy="276999"/>
              </a:xfrm>
              <a:prstGeom prst="rect">
                <a:avLst/>
              </a:prstGeom>
              <a:blipFill>
                <a:blip r:embed="rId2"/>
                <a:stretch>
                  <a:fillRect l="-2236" t="-2174" r="-4153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/>
              <p:nvPr/>
            </p:nvSpPr>
            <p:spPr>
              <a:xfrm>
                <a:off x="918465" y="2950475"/>
                <a:ext cx="1384032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1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mr-IN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𝑖𝑑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65" y="2950475"/>
                <a:ext cx="1384032" cy="1126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4117739" y="3401652"/>
                <a:ext cx="3329886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mr-IN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739" y="3401652"/>
                <a:ext cx="3329886" cy="566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6"/>
          <p:cNvSpPr/>
          <p:nvPr/>
        </p:nvSpPr>
        <p:spPr>
          <a:xfrm>
            <a:off x="4117739" y="3028427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最小化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(sum of squared error)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7"/>
              <p:cNvSpPr/>
              <p:nvPr/>
            </p:nvSpPr>
            <p:spPr>
              <a:xfrm>
                <a:off x="4117739" y="2304144"/>
                <a:ext cx="394218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将数据点分到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个类簇，每个类簇的代表点（中心点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centroid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739" y="2304144"/>
                <a:ext cx="3942183" cy="646331"/>
              </a:xfrm>
              <a:prstGeom prst="rect">
                <a:avLst/>
              </a:prstGeom>
              <a:blipFill>
                <a:blip r:embed="rId5"/>
                <a:stretch>
                  <a:fillRect l="-1236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8"/>
              <p:cNvSpPr/>
              <p:nvPr/>
            </p:nvSpPr>
            <p:spPr>
              <a:xfrm>
                <a:off x="4117739" y="4040413"/>
                <a:ext cx="461097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被分到第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个类簇表示为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𝑛𝑘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，否则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𝑛𝑘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0</m:t>
                    </m:r>
                  </m:oMath>
                </a14:m>
                <a:endParaRPr lang="en-US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739" y="4040413"/>
                <a:ext cx="4610971" cy="646331"/>
              </a:xfrm>
              <a:prstGeom prst="rect">
                <a:avLst/>
              </a:prstGeom>
              <a:blipFill>
                <a:blip r:embed="rId6"/>
                <a:stretch>
                  <a:fillRect l="-1057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/>
              <p:cNvSpPr/>
              <p:nvPr/>
            </p:nvSpPr>
            <p:spPr>
              <a:xfrm>
                <a:off x="918465" y="4208018"/>
                <a:ext cx="8152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65" y="4208018"/>
                <a:ext cx="815223" cy="369332"/>
              </a:xfrm>
              <a:prstGeom prst="rect">
                <a:avLst/>
              </a:prstGeom>
              <a:blipFill>
                <a:blip r:embed="rId7"/>
                <a:stretch>
                  <a:fillRect l="-6767" t="-9836" b="-22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0"/>
          <p:cNvSpPr/>
          <p:nvPr/>
        </p:nvSpPr>
        <p:spPr>
          <a:xfrm>
            <a:off x="3380791" y="3229729"/>
            <a:ext cx="345233" cy="6997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如何优化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SSE</a:t>
                </a:r>
              </a:p>
              <a:p>
                <a:pPr lvl="1"/>
                <a:r>
                  <a:rPr lang="zh-CN" altLang="en-US" dirty="0"/>
                  <a:t>优化目标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找到最优的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 ，使得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zh-CN" altLang="en-US" dirty="0"/>
                  <a:t> 最小化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>
                  <a:spcBef>
                    <a:spcPts val="1080"/>
                  </a:spcBef>
                </a:pPr>
                <a:r>
                  <a:rPr lang="zh-CN" altLang="en-US" dirty="0"/>
                  <a:t>交替优化</a:t>
                </a:r>
                <a:endParaRPr lang="en-US" altLang="zh-CN" dirty="0"/>
              </a:p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迭代式地对参数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进行优化</a:t>
                </a:r>
                <a:endParaRPr lang="en-US" altLang="zh-CN" dirty="0"/>
              </a:p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首先随机初始化中心点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在每个迭代步骤中，包含两个阶段</a:t>
                </a:r>
                <a:endParaRPr lang="en-US" altLang="zh-CN" dirty="0"/>
              </a:p>
              <a:p>
                <a:pPr lvl="3"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固定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，优化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，最小化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𝐽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3">
                  <a:spcAft>
                    <a:spcPts val="600"/>
                  </a:spcAft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固定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，优化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C00000"/>
                        </a:solidFill>
                        <a:latin typeface="Cambria Math" charset="0"/>
                      </a:rPr>
                      <m:t>} 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，最小化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C00000"/>
                        </a:solidFill>
                        <a:latin typeface="Cambria Math" charset="0"/>
                      </a:rPr>
                      <m:t>𝐽</m:t>
                    </m:r>
                  </m:oMath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 lvl="2">
                  <a:spcAft>
                    <a:spcPts val="600"/>
                  </a:spcAft>
                </a:pPr>
                <a:r>
                  <a:rPr lang="zh-CN" altLang="en-US" dirty="0"/>
                  <a:t>上述两阶段步骤不断重复，直到收敛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/>
              <p:cNvSpPr txBox="1"/>
              <p:nvPr/>
            </p:nvSpPr>
            <p:spPr>
              <a:xfrm>
                <a:off x="2340640" y="1809296"/>
                <a:ext cx="2488053" cy="440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mr-IN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640" y="1809296"/>
                <a:ext cx="2488053" cy="440955"/>
              </a:xfrm>
              <a:prstGeom prst="rect">
                <a:avLst/>
              </a:prstGeom>
              <a:blipFill>
                <a:blip r:embed="rId3"/>
                <a:stretch>
                  <a:fillRect l="-13725" t="-175000" b="-26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E255EDC-C46F-4889-BF0C-4E8DF9A89F96}"/>
                  </a:ext>
                </a:extLst>
              </p:cNvPr>
              <p:cNvSpPr/>
              <p:nvPr/>
            </p:nvSpPr>
            <p:spPr>
              <a:xfrm>
                <a:off x="6344881" y="2151227"/>
                <a:ext cx="21101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𝑛𝑘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样本</m:t>
                    </m:r>
                  </m:oMath>
                </a14:m>
                <a:r>
                  <a:rPr lang="zh-CN" altLang="en-US" dirty="0"/>
                  <a:t>的类簇分配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的中心点</a:t>
                </a: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E255EDC-C46F-4889-BF0C-4E8DF9A89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881" y="2151227"/>
                <a:ext cx="2110193" cy="646331"/>
              </a:xfrm>
              <a:prstGeom prst="rect">
                <a:avLst/>
              </a:prstGeom>
              <a:blipFill>
                <a:blip r:embed="rId4"/>
                <a:stretch>
                  <a:fillRect t="-8491" r="-2023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36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6921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如何优化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SSE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57200" y="1346783"/>
                <a:ext cx="5505061" cy="401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阶段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：固定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 </m:t>
                    </m:r>
                  </m:oMath>
                </a14:m>
                <a:r>
                  <a:rPr lang="zh-CN" altLang="en-US" dirty="0"/>
                  <a:t>，优化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/>
                  <a:t>，最小化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</m:oMath>
                </a14:m>
                <a:endParaRPr lang="en-US" altLang="zh-CN" dirty="0"/>
              </a:p>
              <a:p>
                <a:pPr marL="342900" lvl="2" indent="-342900"/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46783"/>
                <a:ext cx="5505061" cy="401574"/>
              </a:xfrm>
              <a:prstGeom prst="rect">
                <a:avLst/>
              </a:prstGeom>
              <a:blipFill>
                <a:blip r:embed="rId2"/>
                <a:stretch>
                  <a:fillRect l="-997"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/>
              <p:cNvSpPr txBox="1"/>
              <p:nvPr/>
            </p:nvSpPr>
            <p:spPr>
              <a:xfrm>
                <a:off x="5769255" y="2475530"/>
                <a:ext cx="3208058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mr-IN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255" y="2475530"/>
                <a:ext cx="3208058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/>
              <p:cNvSpPr txBox="1"/>
              <p:nvPr/>
            </p:nvSpPr>
            <p:spPr>
              <a:xfrm>
                <a:off x="1059873" y="1947699"/>
                <a:ext cx="3695435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charset="0"/>
                                      </a:rPr>
                                      <m:t>if</m:t>
                                    </m:r>
                                    <m:r>
                                      <a:rPr lang="zh-CN" alt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zh-CN" alt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b="0" i="0" smtClean="0">
                                            <a:latin typeface="Cambria Math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zh-CN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 b="0" i="0" smtClean="0">
                                                    <a:latin typeface="Cambria Math" charset="0"/>
                                                  </a:rPr>
                                                  <m:t>min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altLang="zh-CN" b="0" i="1" smtClean="0">
                                                    <a:latin typeface="Cambria Math" charset="0"/>
                                                  </a:rPr>
                                                  <m:t>𝑗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‖"/>
                                                    <m:endChr m:val="‖"/>
                                                    <m:ctrlPr>
                                                      <a:rPr lang="mr-IN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b="1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𝐱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charset="0"/>
                                                          </a:rPr>
                                                          <m:t>𝑛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en-US" altLang="zh-CN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zh-CN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charset="0"/>
                                                            <a:cs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zh-CN" b="1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charset="0"/>
                                                            <a:ea typeface="Cambria Math" charset="0"/>
                                                            <a:cs typeface="Cambria Math" charset="0"/>
                                                          </a:rPr>
                                                          <m:t>𝝁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zh-CN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charset="0"/>
                                                            <a:ea typeface="Cambria Math" charset="0"/>
                                                            <a:cs typeface="Cambria Math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altLang="zh-CN" b="0" i="1" smtClean="0">
                                                    <a:latin typeface="Cambria Math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func>
                                      </m:e>
                                    </m:func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smtClean="0">
                                        <a:latin typeface="Cambria Math" charset="0"/>
                                      </a:rPr>
                                      <m:t>otherwise</m:t>
                                    </m:r>
                                    <m:r>
                                      <a:rPr lang="zh-CN" altLang="en-US" b="0" i="0" smtClean="0">
                                        <a:latin typeface="Cambria Math" charset="0"/>
                                      </a:rPr>
                                      <m:t>                             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73" y="1947699"/>
                <a:ext cx="3695435" cy="719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457200" y="2976881"/>
                <a:ext cx="5505061" cy="401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阶段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：固定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𝑛𝑘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en-US" dirty="0"/>
                  <a:t>，优化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dirty="0"/>
                  <a:t>，最小化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</m:oMath>
                </a14:m>
                <a:endParaRPr lang="en-US" altLang="zh-CN" dirty="0"/>
              </a:p>
              <a:p>
                <a:pPr marL="342900" lvl="2" indent="-342900"/>
                <a:endParaRPr lang="en-US" dirty="0">
                  <a:solidFill>
                    <a:srgbClr val="C0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976881"/>
                <a:ext cx="5505061" cy="401574"/>
              </a:xfrm>
              <a:prstGeom prst="rect">
                <a:avLst/>
              </a:prstGeom>
              <a:blipFill>
                <a:blip r:embed="rId5"/>
                <a:stretch>
                  <a:fillRect l="-997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/>
              <p:cNvSpPr txBox="1"/>
              <p:nvPr/>
            </p:nvSpPr>
            <p:spPr>
              <a:xfrm>
                <a:off x="1059873" y="3378455"/>
                <a:ext cx="3168431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=2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73" y="3378455"/>
                <a:ext cx="3168431" cy="566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9"/>
              <p:cNvSpPr/>
              <p:nvPr/>
            </p:nvSpPr>
            <p:spPr>
              <a:xfrm>
                <a:off x="1059873" y="4119080"/>
                <a:ext cx="1897314" cy="720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73" y="4119080"/>
                <a:ext cx="1897314" cy="7201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 flipV="1">
            <a:off x="4890655" y="2307413"/>
            <a:ext cx="148783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endCxn id="10" idx="3"/>
          </p:cNvCxnSpPr>
          <p:nvPr/>
        </p:nvCxnSpPr>
        <p:spPr>
          <a:xfrm flipH="1">
            <a:off x="4228304" y="3183579"/>
            <a:ext cx="2150186" cy="478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6"/>
          <p:cNvSpPr txBox="1"/>
          <p:nvPr/>
        </p:nvSpPr>
        <p:spPr>
          <a:xfrm>
            <a:off x="6440243" y="2027654"/>
            <a:ext cx="206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</a:t>
            </a:r>
            <a:r>
              <a:rPr lang="en-US" altLang="zh-CN" dirty="0"/>
              <a:t>(expectation)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5" name="TextBox 17"/>
          <p:cNvSpPr txBox="1"/>
          <p:nvPr/>
        </p:nvSpPr>
        <p:spPr>
          <a:xfrm>
            <a:off x="6440243" y="3485710"/>
            <a:ext cx="230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</a:t>
            </a:r>
            <a:r>
              <a:rPr lang="en-US" altLang="zh-CN" dirty="0"/>
              <a:t>(maximization)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07945C-0909-4B3B-B520-7CCB5833684B}"/>
              </a:ext>
            </a:extLst>
          </p:cNvPr>
          <p:cNvSpPr/>
          <p:nvPr/>
        </p:nvSpPr>
        <p:spPr>
          <a:xfrm>
            <a:off x="4622329" y="3879806"/>
            <a:ext cx="2134071" cy="4341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ysClr val="windowText" lastClr="000000"/>
                </a:solidFill>
              </a:rPr>
              <a:t>这里用到矩阵求导</a:t>
            </a:r>
          </a:p>
        </p:txBody>
      </p:sp>
    </p:spTree>
    <p:extLst>
      <p:ext uri="{BB962C8B-B14F-4D97-AF65-F5344CB8AC3E}">
        <p14:creationId xmlns:p14="http://schemas.microsoft.com/office/powerpoint/2010/main" val="18893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Expectation-Maximization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(EM)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算法的特殊情况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假设有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个样本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10">
                <a:extLst>
                  <a:ext uri="{FF2B5EF4-FFF2-40B4-BE49-F238E27FC236}">
                    <a16:creationId xmlns:a16="http://schemas.microsoft.com/office/drawing/2014/main" id="{35D8C8C1-26EE-4262-80A9-C96B2C1A9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6950878"/>
                  </p:ext>
                </p:extLst>
              </p:nvPr>
            </p:nvGraphicFramePr>
            <p:xfrm>
              <a:off x="1901535" y="2063059"/>
              <a:ext cx="516082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0205">
                      <a:extLst>
                        <a:ext uri="{9D8B030D-6E8A-4147-A177-3AD203B41FA5}">
                          <a16:colId xmlns:a16="http://schemas.microsoft.com/office/drawing/2014/main" val="416721331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2171437241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558792606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910135442"/>
                        </a:ext>
                      </a:extLst>
                    </a:gridCol>
                  </a:tblGrid>
                  <a:tr h="271852">
                    <a:tc>
                      <a:txBody>
                        <a:bodyPr/>
                        <a:lstStyle/>
                        <a:p>
                          <a:r>
                            <a:rPr lang="zh-CN" altLang="en-US" dirty="0"/>
                            <a:t>样本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C1</a:t>
                          </a:r>
                        </a:p>
                        <a:p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C2</a:t>
                          </a:r>
                        </a:p>
                        <a:p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i="1" dirty="0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C3</a:t>
                          </a:r>
                        </a:p>
                        <a:p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9569892"/>
                      </a:ext>
                    </a:extLst>
                  </a:tr>
                  <a:tr h="271852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0373352"/>
                      </a:ext>
                    </a:extLst>
                  </a:tr>
                  <a:tr h="271852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8959805"/>
                      </a:ext>
                    </a:extLst>
                  </a:tr>
                  <a:tr h="271852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1725126"/>
                      </a:ext>
                    </a:extLst>
                  </a:tr>
                  <a:tr h="271852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43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dirty="0"/>
                            <a:t>=1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9447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10">
                <a:extLst>
                  <a:ext uri="{FF2B5EF4-FFF2-40B4-BE49-F238E27FC236}">
                    <a16:creationId xmlns:a16="http://schemas.microsoft.com/office/drawing/2014/main" id="{35D8C8C1-26EE-4262-80A9-C96B2C1A92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6950878"/>
                  </p:ext>
                </p:extLst>
              </p:nvPr>
            </p:nvGraphicFramePr>
            <p:xfrm>
              <a:off x="1901535" y="2063059"/>
              <a:ext cx="5160820" cy="2377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0205">
                      <a:extLst>
                        <a:ext uri="{9D8B030D-6E8A-4147-A177-3AD203B41FA5}">
                          <a16:colId xmlns:a16="http://schemas.microsoft.com/office/drawing/2014/main" val="416721331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2171437241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558792606"/>
                        </a:ext>
                      </a:extLst>
                    </a:gridCol>
                    <a:gridCol w="1290205">
                      <a:extLst>
                        <a:ext uri="{9D8B030D-6E8A-4147-A177-3AD203B41FA5}">
                          <a16:colId xmlns:a16="http://schemas.microsoft.com/office/drawing/2014/main" val="91013544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样本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72" t="-5333" r="-201887" b="-17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72" t="-5333" r="-101887" b="-17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472" t="-5333" r="-1887" b="-17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956989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72" t="-259016" r="-201887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72" t="-259016" r="-101887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472" t="-259016" r="-1887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037335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72" t="-365000" r="-20188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72" t="-365000" r="-101887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472" t="-365000" r="-1887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89598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72" t="-465000" r="-2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72" t="-465000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472" t="-465000" r="-1887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17251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100472" t="-565000" r="-20188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200472" t="-565000" r="-10188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  <a:stretch>
                            <a:fillRect l="-300472" t="-565000" r="-1887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4471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左大括号 3">
            <a:extLst>
              <a:ext uri="{FF2B5EF4-FFF2-40B4-BE49-F238E27FC236}">
                <a16:creationId xmlns:a16="http://schemas.microsoft.com/office/drawing/2014/main" id="{7102F142-FD05-4E92-9B65-19644ED9B7BF}"/>
              </a:ext>
            </a:extLst>
          </p:cNvPr>
          <p:cNvSpPr/>
          <p:nvPr/>
        </p:nvSpPr>
        <p:spPr>
          <a:xfrm rot="16200000" flipH="1">
            <a:off x="4652962" y="609073"/>
            <a:ext cx="435428" cy="23490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CD0F6F-ECA9-4212-8BE9-8B719FE4AB4B}"/>
              </a:ext>
            </a:extLst>
          </p:cNvPr>
          <p:cNvSpPr/>
          <p:nvPr/>
        </p:nvSpPr>
        <p:spPr>
          <a:xfrm>
            <a:off x="4633684" y="125643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个类簇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28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算法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>
              <a:xfrm>
                <a:off x="1439652" y="1229506"/>
                <a:ext cx="6380466" cy="339447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输入：数据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，簇数目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随机选取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个种子数据点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(seeds)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个簇中心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</a:t>
                </a: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计算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与每一个簇中心的距离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𝐱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分配到距离最近的簇中心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for</a:t>
                </a: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用当前的簇内点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重新计算</a:t>
                </a:r>
                <a:r>
                  <a:rPr lang="en-US" altLang="zh-C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个簇中心位置</a:t>
                </a:r>
                <a:endPara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28663" lvl="1" indent="-385763">
                  <a:buFont typeface="+mj-lt"/>
                  <a:buAutoNum type="arabicPeriod"/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达到终止条件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652" y="1229506"/>
                <a:ext cx="6380466" cy="3394472"/>
              </a:xfrm>
              <a:prstGeom prst="rect">
                <a:avLst/>
              </a:prstGeom>
              <a:blipFill>
                <a:blip r:embed="rId2"/>
                <a:stretch>
                  <a:fillRect l="-763" t="-89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81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终止条件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数据不再（很少）被重新指定到不同的簇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中心位置不再发生变化或者变化很小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SSE(sum of squared error)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不再减少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2" indent="0">
                  <a:buNone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𝝁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个簇的中心点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/>
              <p:cNvSpPr txBox="1"/>
              <p:nvPr/>
            </p:nvSpPr>
            <p:spPr>
              <a:xfrm>
                <a:off x="2117946" y="2671036"/>
                <a:ext cx="3208058" cy="566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𝐽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s-I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mr-IN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946" y="2671036"/>
                <a:ext cx="3208058" cy="566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6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运行过程的一次迭代</a:t>
            </a:r>
            <a:endParaRPr kumimoji="1"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731995" y="37640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初始中心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21" y="1734845"/>
            <a:ext cx="1981544" cy="17099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17" y="1634259"/>
            <a:ext cx="1981544" cy="19111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98999" y="37640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数据划分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81" y="1734845"/>
            <a:ext cx="1981544" cy="17099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47659" y="376296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更新中心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256" y="1685390"/>
            <a:ext cx="1981544" cy="170996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34253" y="376296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更新数据划分</a:t>
            </a:r>
          </a:p>
        </p:txBody>
      </p:sp>
    </p:spTree>
    <p:extLst>
      <p:ext uri="{BB962C8B-B14F-4D97-AF65-F5344CB8AC3E}">
        <p14:creationId xmlns:p14="http://schemas.microsoft.com/office/powerpoint/2010/main" val="223647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Example - The data points</a:t>
            </a:r>
          </a:p>
          <a:p>
            <a:endParaRPr kumimoji="1" lang="en-US" altLang="zh-CN" dirty="0"/>
          </a:p>
        </p:txBody>
      </p:sp>
      <p:pic>
        <p:nvPicPr>
          <p:cNvPr id="6" name="Picture 79" descr="sample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61" y="1162072"/>
            <a:ext cx="5138365" cy="385377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9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监督学习和无监督学习比较</a:t>
            </a:r>
            <a:endParaRPr lang="en-US" altLang="zh-CN" dirty="0"/>
          </a:p>
          <a:p>
            <a:pPr lvl="1"/>
            <a:r>
              <a:rPr lang="zh-CN" altLang="en-US" dirty="0"/>
              <a:t>监督学习</a:t>
            </a:r>
            <a:endParaRPr lang="en-US" altLang="zh-CN" dirty="0"/>
          </a:p>
          <a:p>
            <a:pPr lvl="2"/>
            <a:r>
              <a:rPr lang="zh-CN" altLang="en-US" dirty="0"/>
              <a:t>建模数据中输入特征与</a:t>
            </a:r>
            <a:r>
              <a:rPr lang="zh-CN" altLang="en-US" b="1" dirty="0">
                <a:solidFill>
                  <a:srgbClr val="C00000"/>
                </a:solidFill>
              </a:rPr>
              <a:t>目标类别之间的联系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目标：在未知数据上进行精确预测</a:t>
            </a:r>
            <a:endParaRPr lang="en-US" altLang="zh-CN" dirty="0"/>
          </a:p>
          <a:p>
            <a:pPr lvl="1"/>
            <a:r>
              <a:rPr lang="zh-CN" altLang="en-US" dirty="0"/>
              <a:t>无监督学习</a:t>
            </a:r>
            <a:endParaRPr lang="en-US" altLang="zh-CN" dirty="0"/>
          </a:p>
          <a:p>
            <a:pPr lvl="2"/>
            <a:r>
              <a:rPr lang="zh-CN" altLang="en-US" b="1" dirty="0">
                <a:solidFill>
                  <a:srgbClr val="C00000"/>
                </a:solidFill>
              </a:rPr>
              <a:t>只有输入</a:t>
            </a:r>
            <a:r>
              <a:rPr lang="zh-CN" altLang="en-US" dirty="0"/>
              <a:t>特征，没有目标类别</a:t>
            </a:r>
            <a:endParaRPr lang="en-US" altLang="zh-CN" dirty="0"/>
          </a:p>
          <a:p>
            <a:pPr lvl="2"/>
            <a:r>
              <a:rPr lang="zh-CN" altLang="en-US" dirty="0"/>
              <a:t>目标：发现数据</a:t>
            </a:r>
            <a:r>
              <a:rPr lang="zh-CN" altLang="en-US" b="1" dirty="0">
                <a:solidFill>
                  <a:srgbClr val="C00000"/>
                </a:solidFill>
              </a:rPr>
              <a:t>内在的规律和结构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无监督学习的优点</a:t>
            </a:r>
            <a:endParaRPr lang="en-US" altLang="zh-CN" dirty="0"/>
          </a:p>
          <a:p>
            <a:pPr lvl="2"/>
            <a:r>
              <a:rPr lang="zh-CN" altLang="en-US" dirty="0"/>
              <a:t>可以利用大量的数据，</a:t>
            </a:r>
            <a:r>
              <a:rPr lang="zh-CN" altLang="en-US" dirty="0">
                <a:solidFill>
                  <a:srgbClr val="C00000"/>
                </a:solidFill>
              </a:rPr>
              <a:t>节省标注成本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有些应用</a:t>
            </a:r>
            <a:r>
              <a:rPr lang="zh-CN" altLang="en-US" dirty="0">
                <a:solidFill>
                  <a:srgbClr val="C00000"/>
                </a:solidFill>
              </a:rPr>
              <a:t>无法事先确定目标类别</a:t>
            </a:r>
            <a:r>
              <a:rPr lang="zh-CN" altLang="en-US" dirty="0"/>
              <a:t>（如目标客户）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Initialization</a:t>
            </a:r>
          </a:p>
          <a:p>
            <a:endParaRPr kumimoji="1" lang="en-US" altLang="zh-CN" dirty="0"/>
          </a:p>
        </p:txBody>
      </p:sp>
      <p:pic>
        <p:nvPicPr>
          <p:cNvPr id="4" name="Picture 2" descr="sample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70" y="1246908"/>
            <a:ext cx="5043055" cy="378229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#Runs = 1</a:t>
            </a:r>
          </a:p>
          <a:p>
            <a:endParaRPr kumimoji="1" lang="en-US" altLang="zh-CN" dirty="0"/>
          </a:p>
        </p:txBody>
      </p:sp>
      <p:pic>
        <p:nvPicPr>
          <p:cNvPr id="4" name="Picture 2" descr="sample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936" y="1201881"/>
            <a:ext cx="5015345" cy="37615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9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#Runs = 2</a:t>
            </a:r>
          </a:p>
          <a:p>
            <a:endParaRPr kumimoji="1" lang="en-US" altLang="zh-CN" dirty="0"/>
          </a:p>
        </p:txBody>
      </p:sp>
      <p:pic>
        <p:nvPicPr>
          <p:cNvPr id="4" name="Picture 2" descr="sample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37" y="1246186"/>
            <a:ext cx="4832352" cy="362426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0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#Runs = 3</a:t>
            </a:r>
            <a:r>
              <a:rPr lang="zh-CN" altLang="en-US" dirty="0">
                <a:ea typeface="宋体" charset="-122"/>
              </a:rPr>
              <a:t>：达到终止条件</a:t>
            </a:r>
            <a:endParaRPr lang="en-US" altLang="zh-CN" dirty="0">
              <a:ea typeface="宋体" charset="-122"/>
            </a:endParaRPr>
          </a:p>
          <a:p>
            <a:endParaRPr kumimoji="1" lang="en-US" altLang="zh-CN" dirty="0"/>
          </a:p>
        </p:txBody>
      </p:sp>
      <p:pic>
        <p:nvPicPr>
          <p:cNvPr id="4" name="Picture 2" descr="sample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191" y="1197264"/>
            <a:ext cx="4897581" cy="367318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40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课堂练习</a:t>
            </a:r>
            <a:endParaRPr lang="en-US" altLang="zh-CN" dirty="0"/>
          </a:p>
          <a:p>
            <a:r>
              <a:rPr lang="zh-CN" altLang="en-US" dirty="0"/>
              <a:t>考虑以下</a:t>
            </a:r>
            <a:r>
              <a:rPr lang="en-US" altLang="zh-CN" dirty="0"/>
              <a:t>K-Means</a:t>
            </a:r>
            <a:r>
              <a:rPr lang="zh-CN" altLang="en-US" dirty="0"/>
              <a:t>聚类问题</a:t>
            </a:r>
            <a:endParaRPr lang="fi-FI" altLang="zh-CN" dirty="0"/>
          </a:p>
          <a:p>
            <a:pPr lvl="1"/>
            <a:r>
              <a:rPr lang="zh-CN" altLang="en-US" dirty="0"/>
              <a:t>数据点：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3,1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3,2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4,1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4,2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1,3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1,4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2,3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2,4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  <a:endParaRPr lang="fi-FI" altLang="zh-CN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zh-CN" altLang="en-US" dirty="0"/>
              <a:t>初始中心点： </a:t>
            </a:r>
            <a:r>
              <a:rPr lang="en-US" altLang="zh-CN" dirty="0"/>
              <a:t>(</a:t>
            </a:r>
            <a:r>
              <a:rPr lang="uk-UA" altLang="zh-CN" dirty="0">
                <a:latin typeface="Calibri" charset="0"/>
                <a:ea typeface="Calibri" charset="0"/>
                <a:cs typeface="Calibri" charset="0"/>
              </a:rPr>
              <a:t>0,4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uk-UA" altLang="zh-CN" dirty="0">
                <a:latin typeface="Calibri" charset="0"/>
                <a:ea typeface="Calibri" charset="0"/>
                <a:cs typeface="Calibri" charset="0"/>
              </a:rPr>
              <a:t>3,3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请完成第一次迭代步骤的计算（按照欧式距离）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3" y="2933789"/>
            <a:ext cx="3574291" cy="1970720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49226" y="275496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6" name="矩形: 圆角 1">
            <a:extLst>
              <a:ext uri="{FF2B5EF4-FFF2-40B4-BE49-F238E27FC236}">
                <a16:creationId xmlns:a16="http://schemas.microsoft.com/office/drawing/2014/main" id="{E4C45491-6BDD-4FB4-A0BF-6996E58FDCBD}"/>
              </a:ext>
            </a:extLst>
          </p:cNvPr>
          <p:cNvSpPr/>
          <p:nvPr/>
        </p:nvSpPr>
        <p:spPr>
          <a:xfrm>
            <a:off x="2681698" y="2902527"/>
            <a:ext cx="1710193" cy="18750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7">
            <a:extLst>
              <a:ext uri="{FF2B5EF4-FFF2-40B4-BE49-F238E27FC236}">
                <a16:creationId xmlns:a16="http://schemas.microsoft.com/office/drawing/2014/main" id="{1ED22460-F3EC-406C-A8B4-4CB8338660F5}"/>
              </a:ext>
            </a:extLst>
          </p:cNvPr>
          <p:cNvSpPr/>
          <p:nvPr/>
        </p:nvSpPr>
        <p:spPr>
          <a:xfrm>
            <a:off x="869373" y="2754962"/>
            <a:ext cx="1458281" cy="11073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15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课堂练习</a:t>
            </a:r>
            <a:endParaRPr lang="en-US" altLang="zh-CN" dirty="0"/>
          </a:p>
          <a:p>
            <a:r>
              <a:rPr lang="zh-CN" altLang="en-US" dirty="0"/>
              <a:t>考虑以下</a:t>
            </a:r>
            <a:r>
              <a:rPr lang="en-US" altLang="zh-CN" dirty="0"/>
              <a:t>K-Means</a:t>
            </a:r>
            <a:r>
              <a:rPr lang="zh-CN" altLang="en-US" dirty="0"/>
              <a:t>聚类问题</a:t>
            </a:r>
            <a:endParaRPr lang="fi-FI" altLang="zh-CN" dirty="0"/>
          </a:p>
          <a:p>
            <a:pPr lvl="1"/>
            <a:r>
              <a:rPr lang="zh-CN" altLang="en-US" dirty="0"/>
              <a:t>数据点：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3,1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3,2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4,1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4,2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1,3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1,4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2,3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dirty="0">
                <a:latin typeface="Calibri" charset="0"/>
                <a:ea typeface="Calibri" charset="0"/>
                <a:cs typeface="Calibri" charset="0"/>
              </a:rPr>
              <a:t>2,4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  <a:endParaRPr lang="fi-FI" altLang="zh-CN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zh-CN" altLang="en-US" dirty="0"/>
              <a:t>初始中心点： </a:t>
            </a:r>
            <a:r>
              <a:rPr lang="en-US" altLang="zh-CN" dirty="0"/>
              <a:t>(</a:t>
            </a:r>
            <a:r>
              <a:rPr lang="uk-UA" altLang="zh-CN" dirty="0">
                <a:latin typeface="Calibri" charset="0"/>
                <a:ea typeface="Calibri" charset="0"/>
                <a:cs typeface="Calibri" charset="0"/>
              </a:rPr>
              <a:t>0,4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uk-UA" altLang="zh-CN" dirty="0">
                <a:latin typeface="Calibri" charset="0"/>
                <a:ea typeface="Calibri" charset="0"/>
                <a:cs typeface="Calibri" charset="0"/>
              </a:rPr>
              <a:t>3,3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lvl="1"/>
            <a:r>
              <a:rPr lang="zh-CN" altLang="en-US" b="1" dirty="0">
                <a:solidFill>
                  <a:srgbClr val="C00000"/>
                </a:solidFill>
              </a:rPr>
              <a:t>请完成第一次迭代步骤的计算（按照欧式距离）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53" y="2933789"/>
            <a:ext cx="3574291" cy="1970720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49226" y="2754962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6" name="矩形: 圆角 1">
            <a:extLst>
              <a:ext uri="{FF2B5EF4-FFF2-40B4-BE49-F238E27FC236}">
                <a16:creationId xmlns:a16="http://schemas.microsoft.com/office/drawing/2014/main" id="{E4C45491-6BDD-4FB4-A0BF-6996E58FDCBD}"/>
              </a:ext>
            </a:extLst>
          </p:cNvPr>
          <p:cNvSpPr/>
          <p:nvPr/>
        </p:nvSpPr>
        <p:spPr>
          <a:xfrm>
            <a:off x="2681698" y="2902527"/>
            <a:ext cx="1710193" cy="18750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7">
            <a:extLst>
              <a:ext uri="{FF2B5EF4-FFF2-40B4-BE49-F238E27FC236}">
                <a16:creationId xmlns:a16="http://schemas.microsoft.com/office/drawing/2014/main" id="{1ED22460-F3EC-406C-A8B4-4CB8338660F5}"/>
              </a:ext>
            </a:extLst>
          </p:cNvPr>
          <p:cNvSpPr/>
          <p:nvPr/>
        </p:nvSpPr>
        <p:spPr>
          <a:xfrm>
            <a:off x="869373" y="2754962"/>
            <a:ext cx="1458281" cy="11073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45935" y="2819489"/>
            <a:ext cx="4156364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已有中心点，分配数据点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1,3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1,4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  <a:sym typeface="Wingdings"/>
              </a:rPr>
              <a:t>(0,4)</a:t>
            </a:r>
            <a:endParaRPr lang="fi-FI" altLang="zh-CN" sz="16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2,3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2,4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3,1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3,2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4,1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),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fi-FI" altLang="zh-CN" sz="1600" dirty="0">
                <a:latin typeface="Calibri" charset="0"/>
                <a:ea typeface="Calibri" charset="0"/>
                <a:cs typeface="Calibri" charset="0"/>
              </a:rPr>
              <a:t>4,2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sz="1600" dirty="0"/>
              <a:t>(</a:t>
            </a:r>
            <a:r>
              <a:rPr lang="uk-UA" altLang="zh-CN" sz="1600" dirty="0">
                <a:latin typeface="Calibri" charset="0"/>
                <a:ea typeface="Calibri" charset="0"/>
                <a:cs typeface="Calibri" charset="0"/>
              </a:rPr>
              <a:t>3,3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</a:rPr>
              <a:t>更新中心点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(0,4)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  <a:sym typeface="Wingdings"/>
              </a:rPr>
              <a:t>(1, 3.5)</a:t>
            </a:r>
          </a:p>
          <a:p>
            <a:pPr lvl="1"/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(3,3)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zh-CN" altLang="en-US" sz="1600" dirty="0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  <a:sym typeface="Wingdings"/>
              </a:rPr>
              <a:t>(3, 13/6)</a:t>
            </a:r>
            <a:endParaRPr lang="en-US" altLang="zh-CN" sz="1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2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4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Example - The data points</a:t>
            </a:r>
          </a:p>
          <a:p>
            <a:endParaRPr kumimoji="1" lang="en-US" altLang="zh-CN" dirty="0"/>
          </a:p>
        </p:txBody>
      </p:sp>
      <p:pic>
        <p:nvPicPr>
          <p:cNvPr id="6" name="Picture 2" descr="problem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36" y="1610680"/>
            <a:ext cx="4495800" cy="33718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Initialization</a:t>
            </a:r>
            <a:endParaRPr kumimoji="1" lang="en-US" altLang="zh-CN" dirty="0"/>
          </a:p>
        </p:txBody>
      </p:sp>
      <p:pic>
        <p:nvPicPr>
          <p:cNvPr id="4" name="Picture 2" descr="problem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618" y="1475185"/>
            <a:ext cx="4571999" cy="34289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70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#Runs = 1</a:t>
            </a:r>
          </a:p>
          <a:p>
            <a:endParaRPr kumimoji="1" lang="en-US" altLang="zh-CN" dirty="0"/>
          </a:p>
        </p:txBody>
      </p:sp>
      <p:pic>
        <p:nvPicPr>
          <p:cNvPr id="4" name="Picture 2" descr="problem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78" y="1575955"/>
            <a:ext cx="4437640" cy="33282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2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聚类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Clustering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聚类的目标是发现数据中相似群，称为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簇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簇内中的数据彼此距离小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宋体" charset="-122"/>
              </a:rPr>
              <a:t>high </a:t>
            </a:r>
            <a:r>
              <a:rPr lang="en-US" altLang="zh-CN" dirty="0">
                <a:solidFill>
                  <a:srgbClr val="C00000"/>
                </a:solidFill>
                <a:ea typeface="宋体" charset="-122"/>
              </a:rPr>
              <a:t>intra-clusters </a:t>
            </a:r>
            <a:r>
              <a:rPr lang="en-US" altLang="zh-CN" dirty="0">
                <a:ea typeface="宋体" charset="-122"/>
              </a:rPr>
              <a:t>similarity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簇间数据距离大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a typeface="宋体" charset="-122"/>
              </a:rPr>
              <a:t>low </a:t>
            </a:r>
            <a:r>
              <a:rPr lang="en-US" altLang="zh-CN" dirty="0">
                <a:solidFill>
                  <a:srgbClr val="C00000"/>
                </a:solidFill>
                <a:ea typeface="宋体" charset="-122"/>
              </a:rPr>
              <a:t>inter-clusters</a:t>
            </a:r>
            <a:r>
              <a:rPr lang="en-US" altLang="zh-CN" dirty="0">
                <a:ea typeface="宋体" charset="-122"/>
              </a:rPr>
              <a:t> similarity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聚类不需要提供标注每一个簇的样本，因此是一种无监督学习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9" y="2720740"/>
            <a:ext cx="2510725" cy="209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9"/>
          <p:cNvSpPr/>
          <p:nvPr/>
        </p:nvSpPr>
        <p:spPr>
          <a:xfrm>
            <a:off x="4183402" y="3583990"/>
            <a:ext cx="45833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发现数据内在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的组织关系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如左图：数据点自然聚成三个簇</a:t>
            </a:r>
          </a:p>
        </p:txBody>
      </p:sp>
      <p:sp>
        <p:nvSpPr>
          <p:cNvPr id="6" name="Rectangle 10"/>
          <p:cNvSpPr/>
          <p:nvPr/>
        </p:nvSpPr>
        <p:spPr>
          <a:xfrm>
            <a:off x="4569076" y="2754058"/>
            <a:ext cx="3545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en-US" altLang="zh-CN" sz="2800" dirty="0">
                <a:solidFill>
                  <a:srgbClr val="0000CC"/>
                </a:solidFill>
                <a:latin typeface="Calibri" charset="0"/>
                <a:ea typeface="Calibri" charset="0"/>
                <a:cs typeface="Calibri" charset="0"/>
              </a:rPr>
              <a:t>How Is This Organized?</a:t>
            </a:r>
            <a:endParaRPr lang="zh-CN" altLang="en-US" sz="2800" dirty="0">
              <a:solidFill>
                <a:srgbClr val="0000CC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椭圆 8"/>
          <p:cNvSpPr/>
          <p:nvPr/>
        </p:nvSpPr>
        <p:spPr>
          <a:xfrm>
            <a:off x="2341578" y="2710300"/>
            <a:ext cx="1140548" cy="98501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9"/>
          <p:cNvSpPr/>
          <p:nvPr/>
        </p:nvSpPr>
        <p:spPr>
          <a:xfrm>
            <a:off x="1365269" y="3473898"/>
            <a:ext cx="1140548" cy="98501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10"/>
          <p:cNvSpPr/>
          <p:nvPr/>
        </p:nvSpPr>
        <p:spPr>
          <a:xfrm>
            <a:off x="2865197" y="3771131"/>
            <a:ext cx="1140548" cy="98501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86304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#Runs = 2</a:t>
            </a:r>
          </a:p>
          <a:p>
            <a:endParaRPr kumimoji="1" lang="en-US" altLang="zh-CN" dirty="0"/>
          </a:p>
        </p:txBody>
      </p:sp>
      <p:pic>
        <p:nvPicPr>
          <p:cNvPr id="4" name="Picture 2" descr="problem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645" y="1497157"/>
            <a:ext cx="4672444" cy="35043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11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#Runs = 3</a:t>
            </a:r>
          </a:p>
          <a:p>
            <a:endParaRPr kumimoji="1" lang="en-US" altLang="zh-CN" dirty="0"/>
          </a:p>
        </p:txBody>
      </p:sp>
      <p:pic>
        <p:nvPicPr>
          <p:cNvPr id="4" name="Picture 2" descr="problem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7" y="1485899"/>
            <a:ext cx="4424217" cy="33181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dirty="0">
                <a:ea typeface="宋体" charset="-122"/>
              </a:rPr>
              <a:t>#Runs = 4</a:t>
            </a:r>
            <a:r>
              <a:rPr lang="zh-CN" altLang="en-US" dirty="0">
                <a:ea typeface="宋体" charset="-122"/>
              </a:rPr>
              <a:t>：达到终止条件</a:t>
            </a:r>
            <a:endParaRPr lang="en-US" altLang="zh-CN" dirty="0">
              <a:ea typeface="宋体" charset="-122"/>
            </a:endParaRPr>
          </a:p>
          <a:p>
            <a:endParaRPr kumimoji="1" lang="en-US" altLang="zh-CN" dirty="0"/>
          </a:p>
        </p:txBody>
      </p:sp>
      <p:pic>
        <p:nvPicPr>
          <p:cNvPr id="4" name="Picture 2" descr="problem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190" y="1650455"/>
            <a:ext cx="4468091" cy="335106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2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K-Means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可能会陷入局部最优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/>
              <a:t>解决办法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以不同</a:t>
            </a:r>
            <a:r>
              <a:rPr kumimoji="1" lang="zh-CN" altLang="en-US" dirty="0">
                <a:solidFill>
                  <a:srgbClr val="C00000"/>
                </a:solidFill>
              </a:rPr>
              <a:t>随机初始化的类簇中心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多次重新</a:t>
            </a:r>
            <a:r>
              <a:rPr kumimoji="1" lang="zh-CN" altLang="en-US" dirty="0"/>
              <a:t>运行</a:t>
            </a:r>
            <a:r>
              <a:rPr kumimoji="1" lang="en-US" altLang="zh-CN" dirty="0"/>
              <a:t>K-means</a:t>
            </a:r>
            <a:r>
              <a:rPr kumimoji="1" lang="zh-CN" altLang="en-US" dirty="0"/>
              <a:t>算法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计算每次聚类结果的</a:t>
            </a:r>
            <a:r>
              <a:rPr kumimoji="1" lang="en-US" altLang="zh-CN" dirty="0"/>
              <a:t>SSE</a:t>
            </a:r>
          </a:p>
          <a:p>
            <a:pPr lvl="2"/>
            <a:r>
              <a:rPr kumimoji="1" lang="zh-CN" altLang="en-US" dirty="0"/>
              <a:t>选择其中一个最小的</a:t>
            </a:r>
            <a:r>
              <a:rPr kumimoji="1" lang="en-US" altLang="zh-CN" dirty="0"/>
              <a:t>SSE</a:t>
            </a:r>
            <a:r>
              <a:rPr kumimoji="1" lang="zh-CN" altLang="en-US" dirty="0"/>
              <a:t>的聚类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805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87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K-Means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优点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简单：易于理解和实现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高效：时间复杂度为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𝑇𝐾𝑁</m:t>
                        </m:r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为运行轮数，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为簇数目，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为样本数。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K-Means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是最广为人知的聚类算法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 r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03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局部最优解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每一个数据点贪心选择距离最近的中心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不同初始中心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可能得到不同的簇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平均值点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(“mean”)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有定义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一般来说要求特征为数值型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对于类别型特征不适应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用户指定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比较难以提前预知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对离群点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(outlier)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敏感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离群点为距离其他数据点很远的点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可能是在数据准备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预处理过程中出现的错误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1491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如何确定参数</a:t>
            </a:r>
            <a:r>
              <a:rPr lang="en-US" altLang="zh-CN" dirty="0"/>
              <a:t>K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616" y="1475509"/>
            <a:ext cx="4292531" cy="314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27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如何确定参数</a:t>
            </a:r>
            <a:r>
              <a:rPr lang="en-US" altLang="zh-CN" dirty="0"/>
              <a:t>K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尝试一系列的</a:t>
            </a:r>
            <a:r>
              <a:rPr kumimoji="1" lang="en-US" altLang="zh-CN" dirty="0"/>
              <a:t>K</a:t>
            </a:r>
          </a:p>
          <a:p>
            <a:pPr lvl="1"/>
            <a:r>
              <a:rPr kumimoji="1" lang="zh-CN" altLang="en-US" dirty="0"/>
              <a:t>运行</a:t>
            </a:r>
            <a:r>
              <a:rPr kumimoji="1" lang="en-US" altLang="zh-CN" dirty="0"/>
              <a:t>K-means</a:t>
            </a:r>
            <a:r>
              <a:rPr kumimoji="1" lang="zh-CN" altLang="en-US" dirty="0"/>
              <a:t>算法，计算</a:t>
            </a:r>
            <a:r>
              <a:rPr kumimoji="1" lang="en-US" altLang="zh-CN" dirty="0"/>
              <a:t>SSE</a:t>
            </a:r>
          </a:p>
          <a:p>
            <a:pPr lvl="1"/>
            <a:r>
              <a:rPr kumimoji="1" lang="zh-CN" altLang="en-US" dirty="0"/>
              <a:t>绘制</a:t>
            </a:r>
            <a:r>
              <a:rPr kumimoji="1" lang="en-US" altLang="zh-CN" dirty="0"/>
              <a:t>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SSE</a:t>
            </a:r>
            <a:r>
              <a:rPr kumimoji="1" lang="zh-CN" altLang="en-US" dirty="0"/>
              <a:t>的折线图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选择拐点处的</a:t>
            </a:r>
            <a:r>
              <a:rPr kumimoji="1" lang="en-US" altLang="zh-CN" dirty="0"/>
              <a:t>K</a:t>
            </a:r>
          </a:p>
          <a:p>
            <a:pPr lvl="2"/>
            <a:r>
              <a:rPr kumimoji="1" lang="zh-CN" altLang="en-US" dirty="0"/>
              <a:t>称为肘法</a:t>
            </a:r>
            <a:r>
              <a:rPr kumimoji="1" lang="en-US" altLang="zh-CN" dirty="0"/>
              <a:t>(Elbow)</a:t>
            </a:r>
          </a:p>
          <a:p>
            <a:pPr lvl="1"/>
            <a:endParaRPr kumimoji="1" lang="en-US" altLang="zh-CN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723408" y="4520045"/>
            <a:ext cx="3858491" cy="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3713017" y="2583873"/>
            <a:ext cx="24246" cy="193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15880" y="2941266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SSE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180072" y="4501118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</a:t>
            </a:r>
            <a:endParaRPr lang="zh-CN" altLang="en-US" dirty="0"/>
          </a:p>
        </p:txBody>
      </p:sp>
      <p:sp>
        <p:nvSpPr>
          <p:cNvPr id="11" name="任意多边形 10"/>
          <p:cNvSpPr/>
          <p:nvPr/>
        </p:nvSpPr>
        <p:spPr>
          <a:xfrm>
            <a:off x="3875808" y="2694709"/>
            <a:ext cx="3009900" cy="1627909"/>
          </a:xfrm>
          <a:custGeom>
            <a:avLst/>
            <a:gdLst>
              <a:gd name="connsiteX0" fmla="*/ 0 w 3009900"/>
              <a:gd name="connsiteY0" fmla="*/ 0 h 1627909"/>
              <a:gd name="connsiteX1" fmla="*/ 245919 w 3009900"/>
              <a:gd name="connsiteY1" fmla="*/ 710046 h 1627909"/>
              <a:gd name="connsiteX2" fmla="*/ 727364 w 3009900"/>
              <a:gd name="connsiteY2" fmla="*/ 1281546 h 1627909"/>
              <a:gd name="connsiteX3" fmla="*/ 1357746 w 3009900"/>
              <a:gd name="connsiteY3" fmla="*/ 1537855 h 1627909"/>
              <a:gd name="connsiteX4" fmla="*/ 3009900 w 3009900"/>
              <a:gd name="connsiteY4" fmla="*/ 1627909 h 162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9900" h="1627909">
                <a:moveTo>
                  <a:pt x="0" y="0"/>
                </a:moveTo>
                <a:cubicBezTo>
                  <a:pt x="62346" y="248227"/>
                  <a:pt x="124692" y="496455"/>
                  <a:pt x="245919" y="710046"/>
                </a:cubicBezTo>
                <a:cubicBezTo>
                  <a:pt x="367146" y="923637"/>
                  <a:pt x="542059" y="1143578"/>
                  <a:pt x="727364" y="1281546"/>
                </a:cubicBezTo>
                <a:cubicBezTo>
                  <a:pt x="912669" y="1419514"/>
                  <a:pt x="977323" y="1480128"/>
                  <a:pt x="1357746" y="1537855"/>
                </a:cubicBezTo>
                <a:cubicBezTo>
                  <a:pt x="1738169" y="1595582"/>
                  <a:pt x="2374034" y="1611745"/>
                  <a:pt x="3009900" y="16279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09654" y="3770169"/>
            <a:ext cx="924791" cy="80529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22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3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离群点的影响</a:t>
            </a:r>
            <a:endParaRPr kumimoji="1" lang="en-US" altLang="zh-CN" dirty="0"/>
          </a:p>
        </p:txBody>
      </p:sp>
      <p:pic>
        <p:nvPicPr>
          <p:cNvPr id="6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19" y="1289226"/>
            <a:ext cx="4708761" cy="3428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91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如何处理离群点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zh-CN" altLang="en-US" b="1" dirty="0">
                <a:solidFill>
                  <a:srgbClr val="C00000"/>
                </a:solidFill>
              </a:rPr>
              <a:t>过分远离中心点</a:t>
            </a:r>
            <a:r>
              <a:rPr lang="zh-CN" altLang="en-US" dirty="0"/>
              <a:t>的数据点视为可能的离群点，将其</a:t>
            </a:r>
            <a:r>
              <a:rPr lang="zh-CN" altLang="en-US" dirty="0">
                <a:solidFill>
                  <a:srgbClr val="C00000"/>
                </a:solidFill>
              </a:rPr>
              <a:t>删除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为了保险起见，通过几个迭代步骤，持续观察可能的离群点，明确每次都远离中心点再进行删除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采用</a:t>
            </a:r>
            <a:r>
              <a:rPr lang="zh-CN" altLang="en-US" dirty="0">
                <a:solidFill>
                  <a:srgbClr val="C00000"/>
                </a:solidFill>
              </a:rPr>
              <a:t>随机采样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选取数据点的</a:t>
            </a:r>
            <a:r>
              <a:rPr lang="zh-CN" altLang="en-US" b="1" dirty="0">
                <a:solidFill>
                  <a:srgbClr val="C00000"/>
                </a:solidFill>
              </a:rPr>
              <a:t>子集</a:t>
            </a:r>
            <a:r>
              <a:rPr lang="zh-CN" altLang="en-US" dirty="0">
                <a:solidFill>
                  <a:srgbClr val="C00000"/>
                </a:solidFill>
              </a:rPr>
              <a:t>确定中心点</a:t>
            </a:r>
            <a:r>
              <a:rPr lang="zh-CN" altLang="en-US" dirty="0"/>
              <a:t>，使选到离群点的机会变小</a:t>
            </a:r>
            <a:endParaRPr lang="en-US" altLang="zh-CN" dirty="0"/>
          </a:p>
          <a:p>
            <a:pPr lvl="2"/>
            <a:r>
              <a:rPr lang="zh-CN" altLang="en-US" dirty="0"/>
              <a:t>利用距离确定其它数据点的类簇</a:t>
            </a:r>
            <a:endParaRPr lang="en-US" altLang="zh-CN" dirty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035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对初始点的选择敏感 </a:t>
            </a:r>
            <a:r>
              <a:rPr lang="mr-IN" altLang="zh-CN" dirty="0"/>
              <a:t>–</a:t>
            </a:r>
            <a:r>
              <a:rPr lang="zh-CN" altLang="en-US" dirty="0"/>
              <a:t> 局部最优问题</a:t>
            </a:r>
            <a:endParaRPr kumimoji="1" lang="en-US" altLang="zh-CN" dirty="0"/>
          </a:p>
        </p:txBody>
      </p:sp>
      <p:pic>
        <p:nvPicPr>
          <p:cNvPr id="6" name="图片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0"/>
          <a:stretch/>
        </p:blipFill>
        <p:spPr bwMode="auto">
          <a:xfrm>
            <a:off x="1433945" y="1408237"/>
            <a:ext cx="6162661" cy="319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>
            <a:stCxn id="6" idx="0"/>
            <a:endCxn id="6" idx="2"/>
          </p:cNvCxnSpPr>
          <p:nvPr/>
        </p:nvCxnSpPr>
        <p:spPr>
          <a:xfrm>
            <a:off x="4515276" y="1408237"/>
            <a:ext cx="0" cy="319876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5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代码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16" y="1988128"/>
            <a:ext cx="7924567" cy="6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装载数据集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36" y="1627421"/>
            <a:ext cx="4634345" cy="8516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62" y="2680855"/>
            <a:ext cx="4720958" cy="18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7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散点图可视化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2" y="1859973"/>
            <a:ext cx="4522970" cy="12878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63" y="2011302"/>
            <a:ext cx="4009158" cy="26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用肘法选择</a:t>
            </a:r>
            <a:r>
              <a:rPr kumimoji="1" lang="en-US" altLang="zh-CN" dirty="0"/>
              <a:t>K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5" y="1840792"/>
            <a:ext cx="4886330" cy="1893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013" y="2379518"/>
            <a:ext cx="3191356" cy="213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3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K-Means</a:t>
                </a:r>
                <a:r>
                  <a:rPr kumimoji="1" lang="zh-CN" altLang="en-US" dirty="0"/>
                  <a:t>算法实践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参数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选择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肘部的值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优化目标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zh-CN" altLang="en-US" dirty="0"/>
                  <a:t> 开始时下降很快，在肘部开始平缓了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作为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K</a:t>
                </a:r>
                <a:r>
                  <a:rPr lang="zh-CN" altLang="en-US" dirty="0"/>
                  <a:t>值，</a:t>
                </a:r>
                <a:endParaRPr lang="en-US" altLang="zh-CN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2"/>
                <a:r>
                  <a:rPr lang="zh-CN" altLang="en-US" dirty="0"/>
                  <a:t>并不是所有的问题都可以通过画肘部图来解决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有的问题如右边的那个图，肘点位置不明显（肘点可以是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，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4</a:t>
                </a:r>
                <a:r>
                  <a:rPr lang="zh-CN" altLang="en-US" dirty="0">
                    <a:latin typeface="Calibri" charset="0"/>
                    <a:ea typeface="Calibri" charset="0"/>
                    <a:cs typeface="Calibri" charset="0"/>
                  </a:rPr>
                  <a:t>，</a:t>
                </a:r>
                <a:r>
                  <a:rPr lang="en-US" altLang="zh-CN" dirty="0">
                    <a:latin typeface="Calibri" charset="0"/>
                    <a:ea typeface="Calibri" charset="0"/>
                    <a:cs typeface="Calibri" charset="0"/>
                  </a:rPr>
                  <a:t>5</a:t>
                </a:r>
                <a:r>
                  <a:rPr lang="zh-CN" altLang="en-US" dirty="0"/>
                  <a:t>），这时就无法确定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值了</a:t>
                </a:r>
                <a:endParaRPr lang="en-US" altLang="zh-CN" dirty="0"/>
              </a:p>
              <a:p>
                <a:pPr lvl="3"/>
                <a:r>
                  <a:rPr lang="zh-CN" altLang="en-US" dirty="0"/>
                  <a:t>故肘部图不一定总是适用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18" y="2847327"/>
            <a:ext cx="5495166" cy="21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3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聚类及其可视化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48" y="1700068"/>
            <a:ext cx="6694491" cy="21751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27" y="3323528"/>
            <a:ext cx="2437624" cy="164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4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相似网页的分组呈现</a:t>
            </a:r>
            <a:endParaRPr lang="en-US" altLang="zh-CN" dirty="0"/>
          </a:p>
          <a:p>
            <a:pPr lvl="1"/>
            <a:r>
              <a:rPr lang="zh-CN" altLang="en-US" dirty="0"/>
              <a:t>网页搜索结果聚类（无法事先确定目标类别</a:t>
            </a:r>
            <a:r>
              <a:rPr lang="en-US" altLang="zh-CN" dirty="0"/>
              <a:t>)</a:t>
            </a:r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92" y="1600501"/>
            <a:ext cx="4502001" cy="3269949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154546" y="2026752"/>
            <a:ext cx="2862318" cy="147404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2181482" y="3668193"/>
            <a:ext cx="3157768" cy="12561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ACEF5D-6D3F-4793-9A1B-78AD3BC9813B}"/>
              </a:ext>
            </a:extLst>
          </p:cNvPr>
          <p:cNvSpPr/>
          <p:nvPr/>
        </p:nvSpPr>
        <p:spPr>
          <a:xfrm>
            <a:off x="774785" y="251771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毛里求斯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3B0A1EE-70B9-46DB-82F0-631F6BE2622D}"/>
              </a:ext>
            </a:extLst>
          </p:cNvPr>
          <p:cNvSpPr/>
          <p:nvPr/>
        </p:nvSpPr>
        <p:spPr>
          <a:xfrm>
            <a:off x="814700" y="40126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马来西亚</a:t>
            </a:r>
          </a:p>
        </p:txBody>
      </p:sp>
    </p:spTree>
    <p:extLst>
      <p:ext uri="{BB962C8B-B14F-4D97-AF65-F5344CB8AC3E}">
        <p14:creationId xmlns:p14="http://schemas.microsoft.com/office/powerpoint/2010/main" val="8502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数据点的类簇标签、类簇中心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3148"/>
            <a:ext cx="4819650" cy="1598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218" y="3059646"/>
            <a:ext cx="4716606" cy="17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7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大数据量下：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Mini-Batch-K-Means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算法</a:t>
            </a:r>
            <a:endParaRPr lang="en-US" altLang="zh-CN" dirty="0"/>
          </a:p>
          <a:p>
            <a:pPr lvl="1"/>
            <a:r>
              <a:rPr lang="en-US" altLang="zh-CN" sz="1600" dirty="0"/>
              <a:t>Mini Batch K-Means</a:t>
            </a:r>
            <a:r>
              <a:rPr lang="zh-CN" altLang="en-US" sz="1600" dirty="0"/>
              <a:t>算法是</a:t>
            </a:r>
            <a:r>
              <a:rPr lang="en-US" altLang="zh-CN" sz="1600" dirty="0"/>
              <a:t>K-Means</a:t>
            </a:r>
            <a:r>
              <a:rPr lang="zh-CN" altLang="en-US" sz="1600" dirty="0"/>
              <a:t>算法的</a:t>
            </a:r>
            <a:r>
              <a:rPr lang="zh-CN" altLang="en-US" sz="1600" b="1" dirty="0">
                <a:solidFill>
                  <a:srgbClr val="C00000"/>
                </a:solidFill>
              </a:rPr>
              <a:t>变种</a:t>
            </a:r>
            <a:endParaRPr lang="en-US" altLang="zh-CN" sz="1600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采用小批量的数据子集减小计算时间，同时仍试图优化目标函数</a:t>
            </a:r>
            <a:endParaRPr lang="en-US" altLang="zh-CN" dirty="0"/>
          </a:p>
          <a:p>
            <a:pPr lvl="2"/>
            <a:r>
              <a:rPr lang="zh-CN" altLang="en-US" dirty="0"/>
              <a:t>每次随机</a:t>
            </a:r>
            <a:r>
              <a:rPr lang="zh-CN" altLang="en-US" dirty="0">
                <a:solidFill>
                  <a:srgbClr val="C00000"/>
                </a:solidFill>
              </a:rPr>
              <a:t>抽取数据子集</a:t>
            </a:r>
            <a:r>
              <a:rPr lang="zh-CN" altLang="en-US" dirty="0"/>
              <a:t>，采用子集进行训练算法，大大减小了计算时间，</a:t>
            </a:r>
            <a:endParaRPr lang="en-US" altLang="zh-CN" dirty="0"/>
          </a:p>
          <a:p>
            <a:pPr lvl="1"/>
            <a:r>
              <a:rPr lang="zh-CN" altLang="en-US" dirty="0"/>
              <a:t>与其他算法相比，减少了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K-Means</a:t>
            </a:r>
            <a:r>
              <a:rPr lang="zh-CN" altLang="en-US" dirty="0"/>
              <a:t>的收敛时间</a:t>
            </a:r>
            <a:endParaRPr lang="en-US" altLang="zh-CN" dirty="0"/>
          </a:p>
          <a:p>
            <a:pPr lvl="2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Mini-Batch-K-Means</a:t>
            </a:r>
            <a:r>
              <a:rPr lang="zh-CN" altLang="en-US" dirty="0"/>
              <a:t>产生的结果，一般只略差于标准算法</a:t>
            </a:r>
            <a:endParaRPr lang="zh-CN" altLang="en-US" sz="1800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953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Mini batch k-means</a:t>
            </a:r>
            <a:r>
              <a:rPr kumimoji="1" lang="zh-CN" altLang="en-US" dirty="0"/>
              <a:t>及聚类结果可视化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31" y="1762197"/>
            <a:ext cx="4712858" cy="20509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13" y="3093027"/>
            <a:ext cx="4182797" cy="16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5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算法实践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Mini batch k-means</a:t>
            </a:r>
            <a:r>
              <a:rPr kumimoji="1" lang="zh-CN" altLang="en-US" dirty="0"/>
              <a:t>及聚类结果可视化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37" y="1663765"/>
            <a:ext cx="5989492" cy="18977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537" y="2734156"/>
            <a:ext cx="3063586" cy="21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5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大数据量下：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Mini-Batch-K-Means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算法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课后练习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请在规模较大的数据集上</a:t>
            </a:r>
            <a:endParaRPr lang="en-US" altLang="zh-CN" dirty="0"/>
          </a:p>
          <a:p>
            <a:pPr lvl="1"/>
            <a:r>
              <a:rPr lang="zh-CN" altLang="en-US" dirty="0"/>
              <a:t>比较</a:t>
            </a:r>
            <a:r>
              <a:rPr lang="en-US" altLang="zh-CN" dirty="0"/>
              <a:t>K-Means</a:t>
            </a:r>
            <a:r>
              <a:rPr lang="zh-CN" altLang="en-US" dirty="0"/>
              <a:t>和</a:t>
            </a:r>
            <a:r>
              <a:rPr lang="en-US" altLang="zh-CN" dirty="0"/>
              <a:t>Mini-Batch-K-Means</a:t>
            </a:r>
            <a:r>
              <a:rPr lang="zh-CN" altLang="en-US" dirty="0"/>
              <a:t>的效果与时间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C00000"/>
                </a:solidFill>
              </a:rPr>
              <a:t>可以参考现有代码</a:t>
            </a:r>
            <a:r>
              <a:rPr kumimoji="1" lang="zh-CN" altLang="en-US" dirty="0"/>
              <a:t>，增大数据集大小即可，思考如何扩大数据集？</a:t>
            </a:r>
            <a:endParaRPr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1482436" y="2857500"/>
            <a:ext cx="2712028" cy="9628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结果可视化：对比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效果好不好？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409209" y="2857499"/>
            <a:ext cx="2712028" cy="96289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运行时间：对比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运行有多快？</a:t>
            </a:r>
          </a:p>
        </p:txBody>
      </p:sp>
    </p:spTree>
    <p:extLst>
      <p:ext uri="{BB962C8B-B14F-4D97-AF65-F5344CB8AC3E}">
        <p14:creationId xmlns:p14="http://schemas.microsoft.com/office/powerpoint/2010/main" val="29619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6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总结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虽然存在诸多缺陷，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K-Means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任然是最为</a:t>
            </a:r>
            <a:r>
              <a:rPr lang="zh-CN" altLang="en-US" b="1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广泛使用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的算法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(</a:t>
            </a:r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简单、高效</a:t>
            </a:r>
            <a:r>
              <a:rPr lang="en-US" altLang="zh-CN" dirty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lvl="2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其它算法都有优点和缺陷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不同的算法基于不同的假设，适合不同的数据和应用任务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2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没有普遍意义上的“最优”算法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聚类评价：没有统一的直接评价标准，难以比较不同的聚类算法优劣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2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无监督学习普遍存在的问题</a:t>
            </a: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2"/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间接评价：评价使用聚类结果后对其他应用任务的改进幅度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980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总结与局限</a:t>
            </a:r>
            <a:endParaRPr kumimoji="1" lang="en-US" altLang="zh-CN" dirty="0"/>
          </a:p>
          <a:p>
            <a:pPr lvl="1"/>
            <a:r>
              <a:rPr lang="zh-CN" altLang="en-US" dirty="0"/>
              <a:t>不适用于非超椭球聚簇情形</a:t>
            </a:r>
            <a:endParaRPr kumimoji="1" lang="en-US" altLang="zh-CN" dirty="0"/>
          </a:p>
        </p:txBody>
      </p:sp>
      <p:pic>
        <p:nvPicPr>
          <p:cNvPr id="4" name="内容占位符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2"/>
          <a:stretch/>
        </p:blipFill>
        <p:spPr bwMode="auto">
          <a:xfrm>
            <a:off x="2189018" y="1737927"/>
            <a:ext cx="4610100" cy="274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8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01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聚类问题的评价方法</a:t>
            </a:r>
            <a:endParaRPr kumimoji="1" lang="en-US" altLang="zh-CN" dirty="0"/>
          </a:p>
          <a:p>
            <a:pPr lvl="1"/>
            <a:r>
              <a:rPr lang="zh-CN" altLang="en-US" dirty="0"/>
              <a:t>对聚类结果评价很困难，原因在于</a:t>
            </a:r>
            <a:endParaRPr lang="en-US" altLang="zh-CN" dirty="0"/>
          </a:p>
          <a:p>
            <a:pPr lvl="2"/>
            <a:r>
              <a:rPr lang="zh-CN" altLang="en-US" dirty="0"/>
              <a:t>我们没有正确答案</a:t>
            </a:r>
            <a:endParaRPr lang="en-US" altLang="zh-CN" dirty="0"/>
          </a:p>
          <a:p>
            <a:pPr lvl="1"/>
            <a:r>
              <a:rPr lang="zh-CN" altLang="en-US" dirty="0"/>
              <a:t>间接评价</a:t>
            </a:r>
            <a:endParaRPr lang="en-US" altLang="zh-CN" dirty="0"/>
          </a:p>
          <a:p>
            <a:pPr lvl="2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）将聚类结果用于其他应用（如搜索排序），评价对其他应用效果的提升幅度</a:t>
            </a:r>
            <a:endParaRPr lang="en-US" altLang="zh-CN" dirty="0"/>
          </a:p>
          <a:p>
            <a:pPr lvl="1"/>
            <a:r>
              <a:rPr lang="zh-CN" altLang="en-US" dirty="0"/>
              <a:t>直接评价</a:t>
            </a:r>
            <a:endParaRPr lang="en-US" altLang="zh-CN" dirty="0"/>
          </a:p>
          <a:p>
            <a:pPr lvl="2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）标注数据</a:t>
            </a:r>
            <a:endParaRPr lang="en-US" altLang="zh-CN" dirty="0"/>
          </a:p>
          <a:p>
            <a:pPr lvl="2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）设计指标</a:t>
            </a:r>
            <a:endParaRPr lang="en-US" altLang="zh-CN" dirty="0"/>
          </a:p>
          <a:p>
            <a:pPr lvl="2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）评价聚类结果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69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</a:t>
            </a:r>
            <a:r>
              <a:rPr lang="zh-CN" altLang="en-US" b="1" dirty="0">
                <a:solidFill>
                  <a:srgbClr val="C00000"/>
                </a:solidFill>
              </a:rPr>
              <a:t>客户细分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客户细分</a:t>
            </a:r>
            <a:r>
              <a:rPr lang="en-US" altLang="zh-CN" dirty="0"/>
              <a:t>&amp;</a:t>
            </a:r>
            <a:r>
              <a:rPr lang="zh-CN" altLang="en-US" dirty="0"/>
              <a:t>画像</a:t>
            </a:r>
            <a:endParaRPr lang="en-US" altLang="zh-CN" dirty="0"/>
          </a:p>
          <a:p>
            <a:pPr lvl="2"/>
            <a:r>
              <a:rPr lang="zh-CN" altLang="en-US" dirty="0"/>
              <a:t>营销人员利用聚类对客户做进一步细分，形成更为精确的画像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48" y="2039201"/>
            <a:ext cx="6067223" cy="276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6"/>
          <p:cNvSpPr/>
          <p:nvPr/>
        </p:nvSpPr>
        <p:spPr>
          <a:xfrm>
            <a:off x="2454191" y="2487381"/>
            <a:ext cx="1441912" cy="2411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4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聚类问题的评价方法：</a:t>
                </a:r>
                <a:r>
                  <a:rPr lang="zh-CN" altLang="en-US" dirty="0"/>
                  <a:t>直接评价方法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假设每一个簇就是一个类别，则可以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利用标注好的数据</a:t>
                </a:r>
                <a:r>
                  <a:rPr lang="zh-CN" altLang="en-US" dirty="0"/>
                  <a:t>对聚类算法进行评价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根据聚类结果与标注数据构造</a:t>
                </a:r>
                <a:r>
                  <a:rPr lang="en-US" altLang="zh-CN" dirty="0"/>
                  <a:t>confusion matrix</a:t>
                </a:r>
              </a:p>
              <a:p>
                <a:pPr lvl="2"/>
                <a:r>
                  <a:rPr lang="zh-CN" altLang="en-US" dirty="0"/>
                  <a:t>假设数据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被标注成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个类别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 ⋯,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聚类结果将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划分为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个簇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2"/>
                <a:endParaRPr lang="zh-CN" altLang="en-US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087F255-1828-48B6-84B2-618821367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63572"/>
              </p:ext>
            </p:extLst>
          </p:nvPr>
        </p:nvGraphicFramePr>
        <p:xfrm>
          <a:off x="2783113" y="2894692"/>
          <a:ext cx="44631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714">
                  <a:extLst>
                    <a:ext uri="{9D8B030D-6E8A-4147-A177-3AD203B41FA5}">
                      <a16:colId xmlns:a16="http://schemas.microsoft.com/office/drawing/2014/main" val="3174401820"/>
                    </a:ext>
                  </a:extLst>
                </a:gridCol>
                <a:gridCol w="1487714">
                  <a:extLst>
                    <a:ext uri="{9D8B030D-6E8A-4147-A177-3AD203B41FA5}">
                      <a16:colId xmlns:a16="http://schemas.microsoft.com/office/drawing/2014/main" val="451706248"/>
                    </a:ext>
                  </a:extLst>
                </a:gridCol>
                <a:gridCol w="1487714">
                  <a:extLst>
                    <a:ext uri="{9D8B030D-6E8A-4147-A177-3AD203B41FA5}">
                      <a16:colId xmlns:a16="http://schemas.microsoft.com/office/drawing/2014/main" val="887345385"/>
                    </a:ext>
                  </a:extLst>
                </a:gridCol>
              </a:tblGrid>
              <a:tr h="282121">
                <a:tc>
                  <a:txBody>
                    <a:bodyPr/>
                    <a:lstStyle/>
                    <a:p>
                      <a:r>
                        <a:rPr lang="zh-CN" altLang="en-US" dirty="0"/>
                        <a:t>样本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标注类别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类簇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36945"/>
                  </a:ext>
                </a:extLst>
              </a:tr>
              <a:tr h="282121"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r>
                        <a:rPr lang="zh-CN" altLang="en-US" dirty="0"/>
                        <a:t>的类别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X1</a:t>
                      </a:r>
                      <a:r>
                        <a:rPr lang="zh-CN" altLang="en-US" dirty="0"/>
                        <a:t>的类簇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57560"/>
                  </a:ext>
                </a:extLst>
              </a:tr>
              <a:tr h="282121"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r>
                        <a:rPr lang="zh-CN" altLang="en-US" dirty="0"/>
                        <a:t>的类别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X2</a:t>
                      </a:r>
                      <a:r>
                        <a:rPr lang="zh-CN" altLang="en-US" dirty="0"/>
                        <a:t>的类簇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701686"/>
                  </a:ext>
                </a:extLst>
              </a:tr>
              <a:tr h="282121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144278"/>
                  </a:ext>
                </a:extLst>
              </a:tr>
              <a:tr h="282121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Xn</a:t>
                      </a:r>
                      <a:r>
                        <a:rPr lang="zh-CN" altLang="en-US" dirty="0"/>
                        <a:t>的类别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Xn</a:t>
                      </a:r>
                      <a:r>
                        <a:rPr lang="zh-CN" altLang="en-US" dirty="0"/>
                        <a:t>的类簇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0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4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聚类问题的评价方法：直接评价法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熵</a:t>
                </a:r>
                <a:r>
                  <a:rPr lang="en-US" altLang="zh-CN" dirty="0"/>
                  <a:t>(entropy)</a:t>
                </a:r>
              </a:p>
              <a:p>
                <a:pPr lvl="2"/>
                <a:r>
                  <a:rPr lang="zh-CN" altLang="en-US" dirty="0"/>
                  <a:t>单个簇的熵定义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Pr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  <a:p>
                <a:pPr lvl="3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中标注为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的数据比例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聚类结果的总体熵为</a:t>
                </a:r>
                <a:endParaRPr lang="en-US" altLang="zh-CN" dirty="0"/>
              </a:p>
              <a:p>
                <a:pPr marL="7429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簇的纯度</a:t>
                </a:r>
                <a:r>
                  <a:rPr lang="en-US" altLang="zh-CN" dirty="0"/>
                  <a:t>(purity)</a:t>
                </a:r>
              </a:p>
              <a:p>
                <a:pPr lvl="2"/>
                <a:r>
                  <a:rPr lang="zh-CN" altLang="en-US" dirty="0">
                    <a:cs typeface="Times New Roman" panose="02020603050405020304" pitchFamily="18" charset="0"/>
                  </a:rPr>
                  <a:t>单个簇的纯度定义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purity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pPr lvl="2"/>
                <a:r>
                  <a:rPr lang="zh-CN" altLang="en-US" dirty="0"/>
                  <a:t>聚类结果的总体纯度</a:t>
                </a:r>
                <a:endParaRPr lang="en-US" altLang="zh-CN" dirty="0"/>
              </a:p>
              <a:p>
                <a:pPr marL="7429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purity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purity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15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聚类问题的评价方法</a:t>
            </a:r>
            <a:endParaRPr kumimoji="1" lang="en-US" altLang="zh-CN" dirty="0"/>
          </a:p>
          <a:p>
            <a:r>
              <a:rPr lang="zh-CN" altLang="en-US" dirty="0"/>
              <a:t>课上练习</a:t>
            </a:r>
            <a:endParaRPr lang="en-US" altLang="zh-CN" dirty="0"/>
          </a:p>
          <a:p>
            <a:pPr lvl="1"/>
            <a:r>
              <a:rPr lang="zh-CN" altLang="en-US" dirty="0"/>
              <a:t>考虑有</a:t>
            </a:r>
            <a:r>
              <a:rPr lang="en-US" altLang="zh-CN" dirty="0"/>
              <a:t>900</a:t>
            </a:r>
            <a:r>
              <a:rPr lang="zh-CN" altLang="en-US" dirty="0"/>
              <a:t>篇文档，来自</a:t>
            </a:r>
            <a:r>
              <a:rPr lang="en-US" altLang="zh-CN" dirty="0"/>
              <a:t>Science</a:t>
            </a:r>
            <a:r>
              <a:rPr lang="zh-CN" altLang="en-US" dirty="0"/>
              <a:t>、</a:t>
            </a:r>
            <a:r>
              <a:rPr lang="en-US" altLang="zh-CN" dirty="0"/>
              <a:t>Sports</a:t>
            </a:r>
            <a:r>
              <a:rPr lang="zh-CN" altLang="en-US" dirty="0"/>
              <a:t>和</a:t>
            </a:r>
            <a:r>
              <a:rPr lang="en-US" altLang="zh-CN" dirty="0"/>
              <a:t>Politics</a:t>
            </a:r>
            <a:r>
              <a:rPr lang="zh-CN" altLang="en-US" dirty="0"/>
              <a:t>三个类别，每个类别</a:t>
            </a:r>
            <a:r>
              <a:rPr lang="en-US" altLang="zh-CN" dirty="0"/>
              <a:t>300</a:t>
            </a:r>
            <a:r>
              <a:rPr lang="zh-CN" altLang="en-US" dirty="0"/>
              <a:t>篇文档。如果聚类结果如下，请计算评测指标</a:t>
            </a:r>
            <a:endParaRPr lang="en-US" altLang="zh-CN" dirty="0"/>
          </a:p>
          <a:p>
            <a:endParaRPr kumimoji="1"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4"/>
              <p:cNvSpPr/>
              <p:nvPr/>
            </p:nvSpPr>
            <p:spPr>
              <a:xfrm>
                <a:off x="4307909" y="2180006"/>
                <a:ext cx="3579057" cy="696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9" y="2180006"/>
                <a:ext cx="3579057" cy="696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5"/>
              <p:cNvSpPr/>
              <p:nvPr/>
            </p:nvSpPr>
            <p:spPr>
              <a:xfrm>
                <a:off x="1624536" y="2370378"/>
                <a:ext cx="2567113" cy="505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purity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536" y="2370378"/>
                <a:ext cx="2567113" cy="505844"/>
              </a:xfrm>
              <a:prstGeom prst="rect">
                <a:avLst/>
              </a:prstGeom>
              <a:blipFill>
                <a:blip r:embed="rId3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735" y="3122207"/>
            <a:ext cx="5952931" cy="1830886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/>
          <p:cNvSpPr/>
          <p:nvPr/>
        </p:nvSpPr>
        <p:spPr>
          <a:xfrm>
            <a:off x="6658492" y="3122207"/>
            <a:ext cx="2341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计算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zh-CN" altLang="en-US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Purity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0.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893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0.643</a:t>
            </a:r>
            <a:endParaRPr lang="zh-CN" altLang="en-US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6658492" y="4057456"/>
            <a:ext cx="2341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计算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zh-CN" altLang="en-US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Entropy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0.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588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1.198</a:t>
            </a:r>
            <a:endParaRPr lang="zh-CN" altLang="en-US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8116253" y="2663654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p:sp>
        <p:nvSpPr>
          <p:cNvPr id="10" name="Rectangle 7"/>
          <p:cNvSpPr/>
          <p:nvPr/>
        </p:nvSpPr>
        <p:spPr>
          <a:xfrm>
            <a:off x="4502093" y="3568440"/>
            <a:ext cx="1772816" cy="1302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D9F16A7-6579-4406-810D-EA8863F7931E}"/>
              </a:ext>
            </a:extLst>
          </p:cNvPr>
          <p:cNvSpPr/>
          <p:nvPr/>
        </p:nvSpPr>
        <p:spPr>
          <a:xfrm>
            <a:off x="7039429" y="2725057"/>
            <a:ext cx="921444" cy="1378857"/>
          </a:xfrm>
          <a:custGeom>
            <a:avLst/>
            <a:gdLst>
              <a:gd name="connsiteX0" fmla="*/ 0 w 921444"/>
              <a:gd name="connsiteY0" fmla="*/ 0 h 1378857"/>
              <a:gd name="connsiteX1" fmla="*/ 787400 w 921444"/>
              <a:gd name="connsiteY1" fmla="*/ 595086 h 1378857"/>
              <a:gd name="connsiteX2" fmla="*/ 914400 w 921444"/>
              <a:gd name="connsiteY2" fmla="*/ 1378857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1444" h="1378857">
                <a:moveTo>
                  <a:pt x="0" y="0"/>
                </a:moveTo>
                <a:cubicBezTo>
                  <a:pt x="317500" y="182638"/>
                  <a:pt x="635000" y="365276"/>
                  <a:pt x="787400" y="595086"/>
                </a:cubicBezTo>
                <a:cubicBezTo>
                  <a:pt x="939800" y="824896"/>
                  <a:pt x="927100" y="1101876"/>
                  <a:pt x="914400" y="137885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6774376-46E8-4DA6-91C7-550FCCE215D9}"/>
              </a:ext>
            </a:extLst>
          </p:cNvPr>
          <p:cNvSpPr/>
          <p:nvPr/>
        </p:nvSpPr>
        <p:spPr>
          <a:xfrm>
            <a:off x="4111171" y="2710543"/>
            <a:ext cx="2659743" cy="820057"/>
          </a:xfrm>
          <a:custGeom>
            <a:avLst/>
            <a:gdLst>
              <a:gd name="connsiteX0" fmla="*/ 0 w 2659743"/>
              <a:gd name="connsiteY0" fmla="*/ 0 h 820057"/>
              <a:gd name="connsiteX1" fmla="*/ 1839686 w 2659743"/>
              <a:gd name="connsiteY1" fmla="*/ 181428 h 820057"/>
              <a:gd name="connsiteX2" fmla="*/ 2659743 w 2659743"/>
              <a:gd name="connsiteY2" fmla="*/ 820057 h 82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9743" h="820057">
                <a:moveTo>
                  <a:pt x="0" y="0"/>
                </a:moveTo>
                <a:cubicBezTo>
                  <a:pt x="698198" y="22376"/>
                  <a:pt x="1396396" y="44752"/>
                  <a:pt x="1839686" y="181428"/>
                </a:cubicBezTo>
                <a:cubicBezTo>
                  <a:pt x="2282976" y="318104"/>
                  <a:pt x="2471359" y="569080"/>
                  <a:pt x="2659743" y="82005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14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聚类问题的评价方法</a:t>
            </a:r>
            <a:endParaRPr kumimoji="1" lang="en-US" altLang="zh-CN" dirty="0"/>
          </a:p>
          <a:p>
            <a:r>
              <a:rPr lang="zh-CN" altLang="en-US" dirty="0"/>
              <a:t>课上练习</a:t>
            </a:r>
            <a:endParaRPr lang="en-US" altLang="zh-CN" dirty="0"/>
          </a:p>
          <a:p>
            <a:pPr lvl="1"/>
            <a:r>
              <a:rPr lang="zh-CN" altLang="en-US" dirty="0"/>
              <a:t>考虑有</a:t>
            </a:r>
            <a:r>
              <a:rPr lang="en-US" altLang="zh-CN" dirty="0"/>
              <a:t>900</a:t>
            </a:r>
            <a:r>
              <a:rPr lang="zh-CN" altLang="en-US" dirty="0"/>
              <a:t>篇文档，来自</a:t>
            </a:r>
            <a:r>
              <a:rPr lang="en-US" altLang="zh-CN" dirty="0"/>
              <a:t>Science</a:t>
            </a:r>
            <a:r>
              <a:rPr lang="zh-CN" altLang="en-US" dirty="0"/>
              <a:t>、</a:t>
            </a:r>
            <a:r>
              <a:rPr lang="en-US" altLang="zh-CN" dirty="0"/>
              <a:t>Sports</a:t>
            </a:r>
            <a:r>
              <a:rPr lang="zh-CN" altLang="en-US" dirty="0"/>
              <a:t>和</a:t>
            </a:r>
            <a:r>
              <a:rPr lang="en-US" altLang="zh-CN" dirty="0"/>
              <a:t>Politics</a:t>
            </a:r>
            <a:r>
              <a:rPr lang="zh-CN" altLang="en-US" dirty="0"/>
              <a:t>三个类别，每个类别</a:t>
            </a:r>
            <a:r>
              <a:rPr lang="en-US" altLang="zh-CN" dirty="0"/>
              <a:t>300</a:t>
            </a:r>
            <a:r>
              <a:rPr lang="zh-CN" altLang="en-US" dirty="0"/>
              <a:t>篇文档。如果聚类结果如下，请计算评测指标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735" y="3122207"/>
            <a:ext cx="5952931" cy="1830886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/>
          <p:cNvSpPr/>
          <p:nvPr/>
        </p:nvSpPr>
        <p:spPr>
          <a:xfrm>
            <a:off x="6658492" y="3122207"/>
            <a:ext cx="2341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计算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zh-CN" altLang="en-US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Purity</a:t>
            </a:r>
          </a:p>
          <a:p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0.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893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0.643</a:t>
            </a:r>
            <a:endParaRPr lang="zh-CN" altLang="en-US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6658492" y="4057456"/>
            <a:ext cx="2341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计算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Cluster</a:t>
            </a:r>
            <a:r>
              <a:rPr lang="zh-CN" altLang="en-US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Entropy</a:t>
            </a:r>
          </a:p>
          <a:p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A.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0.</a:t>
            </a:r>
            <a:r>
              <a:rPr lang="zh-CN" altLang="en-US" sz="1600" b="1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Helvetica Neue" charset="0"/>
              </a:rPr>
              <a:t>588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B.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1.198</a:t>
            </a:r>
            <a:endParaRPr lang="zh-CN" altLang="en-US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8116253" y="2663654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FF61BCC9-4BCE-464D-96B2-D24EE2873F17}"/>
                  </a:ext>
                </a:extLst>
              </p:cNvPr>
              <p:cNvSpPr/>
              <p:nvPr/>
            </p:nvSpPr>
            <p:spPr>
              <a:xfrm>
                <a:off x="4307909" y="2180006"/>
                <a:ext cx="3579057" cy="696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FF61BCC9-4BCE-464D-96B2-D24EE2873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9" y="2180006"/>
                <a:ext cx="3579057" cy="696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CE8154C9-745E-415E-87E8-3368EBD89F67}"/>
                  </a:ext>
                </a:extLst>
              </p:cNvPr>
              <p:cNvSpPr/>
              <p:nvPr/>
            </p:nvSpPr>
            <p:spPr>
              <a:xfrm>
                <a:off x="1624536" y="2370378"/>
                <a:ext cx="2567113" cy="5058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purity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CE8154C9-745E-415E-87E8-3368EBD89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536" y="2370378"/>
                <a:ext cx="2567113" cy="505844"/>
              </a:xfrm>
              <a:prstGeom prst="rect">
                <a:avLst/>
              </a:prstGeom>
              <a:blipFill>
                <a:blip r:embed="rId4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5C7A191-FE21-49CA-A81C-D1626A4F2449}"/>
              </a:ext>
            </a:extLst>
          </p:cNvPr>
          <p:cNvSpPr/>
          <p:nvPr/>
        </p:nvSpPr>
        <p:spPr>
          <a:xfrm>
            <a:off x="7039429" y="2725057"/>
            <a:ext cx="921444" cy="1378857"/>
          </a:xfrm>
          <a:custGeom>
            <a:avLst/>
            <a:gdLst>
              <a:gd name="connsiteX0" fmla="*/ 0 w 921444"/>
              <a:gd name="connsiteY0" fmla="*/ 0 h 1378857"/>
              <a:gd name="connsiteX1" fmla="*/ 787400 w 921444"/>
              <a:gd name="connsiteY1" fmla="*/ 595086 h 1378857"/>
              <a:gd name="connsiteX2" fmla="*/ 914400 w 921444"/>
              <a:gd name="connsiteY2" fmla="*/ 1378857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1444" h="1378857">
                <a:moveTo>
                  <a:pt x="0" y="0"/>
                </a:moveTo>
                <a:cubicBezTo>
                  <a:pt x="317500" y="182638"/>
                  <a:pt x="635000" y="365276"/>
                  <a:pt x="787400" y="595086"/>
                </a:cubicBezTo>
                <a:cubicBezTo>
                  <a:pt x="939800" y="824896"/>
                  <a:pt x="927100" y="1101876"/>
                  <a:pt x="914400" y="137885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71F25DBF-3E8E-4CFB-937A-163A587CB2C7}"/>
              </a:ext>
            </a:extLst>
          </p:cNvPr>
          <p:cNvSpPr/>
          <p:nvPr/>
        </p:nvSpPr>
        <p:spPr>
          <a:xfrm>
            <a:off x="4111171" y="2710543"/>
            <a:ext cx="2659743" cy="820057"/>
          </a:xfrm>
          <a:custGeom>
            <a:avLst/>
            <a:gdLst>
              <a:gd name="connsiteX0" fmla="*/ 0 w 2659743"/>
              <a:gd name="connsiteY0" fmla="*/ 0 h 820057"/>
              <a:gd name="connsiteX1" fmla="*/ 1839686 w 2659743"/>
              <a:gd name="connsiteY1" fmla="*/ 181428 h 820057"/>
              <a:gd name="connsiteX2" fmla="*/ 2659743 w 2659743"/>
              <a:gd name="connsiteY2" fmla="*/ 820057 h 82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9743" h="820057">
                <a:moveTo>
                  <a:pt x="0" y="0"/>
                </a:moveTo>
                <a:cubicBezTo>
                  <a:pt x="698198" y="22376"/>
                  <a:pt x="1396396" y="44752"/>
                  <a:pt x="1839686" y="181428"/>
                </a:cubicBezTo>
                <a:cubicBezTo>
                  <a:pt x="2282976" y="318104"/>
                  <a:pt x="2471359" y="569080"/>
                  <a:pt x="2659743" y="820057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170077-7126-442A-8801-105A728806AD}"/>
                  </a:ext>
                </a:extLst>
              </p:cNvPr>
              <p:cNvSpPr/>
              <p:nvPr/>
            </p:nvSpPr>
            <p:spPr>
              <a:xfrm>
                <a:off x="419735" y="711812"/>
                <a:ext cx="3692614" cy="73712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purity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类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类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sz="14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1400" i="1">
                                    <a:latin typeface="Cambria Math" panose="02040503050406030204" pitchFamily="18" charset="0"/>
                                  </a:rPr>
                                  <m:t>类</m:t>
                                </m:r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sz="14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1400" i="1" dirty="0">
                    <a:latin typeface="Cambria Math" panose="02040503050406030204" pitchFamily="18" charset="0"/>
                  </a:rPr>
                  <a:t>=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250</m:t>
                                </m:r>
                              </m:num>
                              <m:den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280</m:t>
                                </m:r>
                              </m:den>
                            </m:f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num>
                              <m:den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280</m:t>
                                </m:r>
                              </m:den>
                            </m:f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280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zh-CN" sz="1400" dirty="0"/>
                  <a:t>=0.893</a:t>
                </a:r>
                <a:endParaRPr lang="zh-CN" altLang="en-US" sz="1400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C170077-7126-442A-8801-105A72880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5" y="711812"/>
                <a:ext cx="3692614" cy="737125"/>
              </a:xfrm>
              <a:prstGeom prst="rect">
                <a:avLst/>
              </a:prstGeom>
              <a:blipFill>
                <a:blip r:embed="rId5"/>
                <a:stretch>
                  <a:fillRect l="-32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F78D6BF-5932-4B33-8A80-200A9DB26A79}"/>
                  </a:ext>
                </a:extLst>
              </p:cNvPr>
              <p:cNvSpPr/>
              <p:nvPr/>
            </p:nvSpPr>
            <p:spPr>
              <a:xfrm>
                <a:off x="4278013" y="649925"/>
                <a:ext cx="2942600" cy="77361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1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zh-CN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00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0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250</m:t>
                          </m:r>
                        </m:num>
                        <m:den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280</m:t>
                          </m:r>
                        </m:den>
                      </m:f>
                      <m:func>
                        <m:func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  <m:t>250</m:t>
                                  </m:r>
                                </m:num>
                                <m:den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  <m:t>280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280</m:t>
                          </m:r>
                        </m:den>
                      </m:f>
                      <m:func>
                        <m:func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num>
                                <m:den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  <m:t>280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10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280</m:t>
                          </m:r>
                        </m:den>
                      </m:f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CN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280</m:t>
                          </m:r>
                        </m:den>
                      </m:f>
                      <m:r>
                        <a:rPr lang="en-US" altLang="zh-CN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F78D6BF-5932-4B33-8A80-200A9DB26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013" y="649925"/>
                <a:ext cx="2942600" cy="773610"/>
              </a:xfrm>
              <a:prstGeom prst="rect">
                <a:avLst/>
              </a:prstGeom>
              <a:blipFill>
                <a:blip r:embed="rId6"/>
                <a:stretch>
                  <a:fillRect t="-65116" b="-5271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EECD3F2B-77E9-4A23-B247-B2685FD25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0271" y="1479630"/>
            <a:ext cx="2518229" cy="72881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0871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聚类问题的评价方法</a:t>
            </a:r>
            <a:endParaRPr kumimoji="1" lang="en-US" altLang="zh-CN" dirty="0"/>
          </a:p>
          <a:p>
            <a:r>
              <a:rPr lang="zh-CN" altLang="en-US" dirty="0"/>
              <a:t>课上练习</a:t>
            </a:r>
            <a:endParaRPr lang="en-US" altLang="zh-CN" dirty="0"/>
          </a:p>
          <a:p>
            <a:pPr lvl="1"/>
            <a:r>
              <a:rPr lang="zh-CN" altLang="en-US" dirty="0"/>
              <a:t>考虑有</a:t>
            </a:r>
            <a:r>
              <a:rPr lang="en-US" altLang="zh-CN" dirty="0"/>
              <a:t>900</a:t>
            </a:r>
            <a:r>
              <a:rPr lang="zh-CN" altLang="en-US" dirty="0"/>
              <a:t>篇文档，来自</a:t>
            </a:r>
            <a:r>
              <a:rPr lang="en-US" altLang="zh-CN" dirty="0"/>
              <a:t>Science</a:t>
            </a:r>
            <a:r>
              <a:rPr lang="zh-CN" altLang="en-US" dirty="0"/>
              <a:t>、</a:t>
            </a:r>
            <a:r>
              <a:rPr lang="en-US" altLang="zh-CN" dirty="0"/>
              <a:t>Sports</a:t>
            </a:r>
            <a:r>
              <a:rPr lang="zh-CN" altLang="en-US" dirty="0"/>
              <a:t>和</a:t>
            </a:r>
            <a:r>
              <a:rPr lang="en-US" altLang="zh-CN" dirty="0"/>
              <a:t>Politics</a:t>
            </a:r>
            <a:r>
              <a:rPr lang="zh-CN" altLang="en-US" dirty="0"/>
              <a:t>三个类别，每个类别</a:t>
            </a:r>
            <a:r>
              <a:rPr lang="en-US" altLang="zh-CN" dirty="0"/>
              <a:t>300</a:t>
            </a:r>
            <a:r>
              <a:rPr lang="zh-CN" altLang="en-US" dirty="0"/>
              <a:t>篇文档。如果聚类结果如下，请计算评测指标</a:t>
            </a:r>
            <a:endParaRPr lang="en-US" altLang="zh-CN" dirty="0"/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/>
              <p:cNvSpPr/>
              <p:nvPr/>
            </p:nvSpPr>
            <p:spPr>
              <a:xfrm>
                <a:off x="962366" y="2303819"/>
                <a:ext cx="3102772" cy="666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66" y="2303819"/>
                <a:ext cx="3102772" cy="666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5"/>
              <p:cNvSpPr/>
              <p:nvPr/>
            </p:nvSpPr>
            <p:spPr>
              <a:xfrm>
                <a:off x="4191197" y="2303819"/>
                <a:ext cx="3997633" cy="666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purity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purity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197" y="2303819"/>
                <a:ext cx="3997633" cy="666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736" y="3122207"/>
            <a:ext cx="3871710" cy="1830886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72000" y="3366029"/>
                <a:ext cx="4019114" cy="4970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.031=0.589∗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280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+1.198∗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280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+1.257∗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340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66029"/>
                <a:ext cx="4019114" cy="4970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72000" y="4134956"/>
                <a:ext cx="4019114" cy="49705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.711=0.893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280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0.643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280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</a:rPr>
                        <m:t>0.617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340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900</m:t>
                          </m:r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34956"/>
                <a:ext cx="4019114" cy="4970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>
          <a:xfrm>
            <a:off x="2996045" y="4569688"/>
            <a:ext cx="654628" cy="2759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716482" y="4569688"/>
            <a:ext cx="568037" cy="29916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4" idx="1"/>
          </p:cNvCxnSpPr>
          <p:nvPr/>
        </p:nvCxnSpPr>
        <p:spPr>
          <a:xfrm flipH="1">
            <a:off x="3373582" y="3614559"/>
            <a:ext cx="1198418" cy="955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1"/>
            <a:endCxn id="11" idx="3"/>
          </p:cNvCxnSpPr>
          <p:nvPr/>
        </p:nvCxnSpPr>
        <p:spPr>
          <a:xfrm flipH="1">
            <a:off x="4284519" y="4383486"/>
            <a:ext cx="287481" cy="335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13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67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pPr lvl="1"/>
            <a:r>
              <a:rPr lang="en-US" altLang="zh-CN" dirty="0"/>
              <a:t>K-Means</a:t>
            </a:r>
            <a:r>
              <a:rPr lang="zh-CN" altLang="en-US" dirty="0"/>
              <a:t>聚类的局限性</a:t>
            </a:r>
            <a:endParaRPr kumimoji="1" lang="en-US" altLang="zh-CN" dirty="0"/>
          </a:p>
        </p:txBody>
      </p:sp>
      <p:grpSp>
        <p:nvGrpSpPr>
          <p:cNvPr id="4" name="Group 59">
            <a:extLst>
              <a:ext uri="{FF2B5EF4-FFF2-40B4-BE49-F238E27FC236}">
                <a16:creationId xmlns:a16="http://schemas.microsoft.com/office/drawing/2014/main" id="{F3D8EB68-F4F3-0F4E-A109-7B685D9E4B8C}"/>
              </a:ext>
            </a:extLst>
          </p:cNvPr>
          <p:cNvGrpSpPr/>
          <p:nvPr/>
        </p:nvGrpSpPr>
        <p:grpSpPr>
          <a:xfrm>
            <a:off x="250166" y="1722407"/>
            <a:ext cx="3505200" cy="1295400"/>
            <a:chOff x="2286000" y="3352800"/>
            <a:chExt cx="3505200" cy="129540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DAE5257-E6FC-9545-86DD-AC4A35001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352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9F09695E-9382-5D4C-89C6-9AEB2B6BD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5814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90DE591C-038F-2943-A0B9-A22E9B009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9624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BC095F47-CDBC-A04B-86F7-4E9D22D46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3886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F7292CEC-8BF0-7A43-AA56-E3F9A6ADA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34290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72245FA2-640F-1143-A0CD-0241E1B5E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3733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559C4756-C366-9842-9C87-FD6D9D3BD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4114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1176A08C-CDB0-6447-BBCC-CD669EDE7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39624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4F8C2E0B-CFAC-F94D-A540-D8CAC03F5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40386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D13D76AB-BFD0-784D-88F8-E826D8144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45720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AB97CEAD-5E01-9842-BF36-4A1A274B1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41910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7292FDE1-C2EF-D14E-A24F-FF8A52527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3733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397E492C-146A-1C4C-BF22-D80FFF7AF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886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290D7DBD-A651-D646-B21A-43D58EEAC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352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43EA346F-3B5F-1542-A3E3-0BCD640C0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38100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0C6EB87C-38D3-C14A-A9E2-78025606B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0386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998399EA-597B-6442-A3B2-FDF709913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4114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304D31AD-EFCD-8F4F-8DD9-13EBFD84E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267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69C4385F-85C1-D64A-9C80-FB55C8220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4495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948D07AE-B4DC-DD4A-9B12-4BADBC9B0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3886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A2E6E54-7266-3948-859D-5F157871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0386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14B43D53-D51D-3544-83E7-878D91B02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4495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58A2D9E8-EEF8-C447-87BE-E100BB4C6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3733800"/>
              <a:ext cx="76200" cy="762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2A051507-744F-484D-9017-0CF1420A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4191000"/>
              <a:ext cx="76200" cy="76200"/>
            </a:xfrm>
            <a:prstGeom prst="ellipse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DA23A527-F06E-9145-8726-9EDB50BCE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886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2A57EB70-D07D-8747-B214-2673115E8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2672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1DDDDDD7-140C-3A4E-A1BC-A168C21D1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4114800"/>
              <a:ext cx="76200" cy="7620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32" name="Group 116">
            <a:extLst>
              <a:ext uri="{FF2B5EF4-FFF2-40B4-BE49-F238E27FC236}">
                <a16:creationId xmlns:a16="http://schemas.microsoft.com/office/drawing/2014/main" id="{6CFED059-0696-3342-9838-D56712A180C6}"/>
              </a:ext>
            </a:extLst>
          </p:cNvPr>
          <p:cNvGrpSpPr/>
          <p:nvPr/>
        </p:nvGrpSpPr>
        <p:grpSpPr>
          <a:xfrm>
            <a:off x="4745966" y="1544607"/>
            <a:ext cx="3868738" cy="1803400"/>
            <a:chOff x="2286000" y="3221038"/>
            <a:chExt cx="3868738" cy="1803400"/>
          </a:xfrm>
        </p:grpSpPr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CBDF5166-114C-4A46-A234-51B95CCE9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0" y="33528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4" name="Rectangle 4">
              <a:extLst>
                <a:ext uri="{FF2B5EF4-FFF2-40B4-BE49-F238E27FC236}">
                  <a16:creationId xmlns:a16="http://schemas.microsoft.com/office/drawing/2014/main" id="{BD00D182-D407-FE47-95EF-B4307B64A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5814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5" name="Rectangle 5">
              <a:extLst>
                <a:ext uri="{FF2B5EF4-FFF2-40B4-BE49-F238E27FC236}">
                  <a16:creationId xmlns:a16="http://schemas.microsoft.com/office/drawing/2014/main" id="{2535A672-880E-3942-9CD5-EE4DB0DC8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39624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6" name="Rectangle 6">
              <a:extLst>
                <a:ext uri="{FF2B5EF4-FFF2-40B4-BE49-F238E27FC236}">
                  <a16:creationId xmlns:a16="http://schemas.microsoft.com/office/drawing/2014/main" id="{8A09AFAB-83BE-FF4F-8D8E-886705A8A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38862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7" name="Rectangle 7">
              <a:extLst>
                <a:ext uri="{FF2B5EF4-FFF2-40B4-BE49-F238E27FC236}">
                  <a16:creationId xmlns:a16="http://schemas.microsoft.com/office/drawing/2014/main" id="{CA35A22E-BF05-9546-89DB-E1A074CA9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34290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8" name="Rectangle 8">
              <a:extLst>
                <a:ext uri="{FF2B5EF4-FFF2-40B4-BE49-F238E27FC236}">
                  <a16:creationId xmlns:a16="http://schemas.microsoft.com/office/drawing/2014/main" id="{5F8C2DAA-EC26-DB4E-AD27-0C11BBA28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37338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9" name="Rectangle 9">
              <a:extLst>
                <a:ext uri="{FF2B5EF4-FFF2-40B4-BE49-F238E27FC236}">
                  <a16:creationId xmlns:a16="http://schemas.microsoft.com/office/drawing/2014/main" id="{0BA62E62-A57C-C84D-BFF0-0BB4F25F4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41148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0" name="Rectangle 10">
              <a:extLst>
                <a:ext uri="{FF2B5EF4-FFF2-40B4-BE49-F238E27FC236}">
                  <a16:creationId xmlns:a16="http://schemas.microsoft.com/office/drawing/2014/main" id="{76CE4D5E-9647-504E-8F7E-5B04F2F5B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39624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F5E55588-6A53-BB4C-BA25-D58C66168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40386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2" name="Rectangle 12">
              <a:extLst>
                <a:ext uri="{FF2B5EF4-FFF2-40B4-BE49-F238E27FC236}">
                  <a16:creationId xmlns:a16="http://schemas.microsoft.com/office/drawing/2014/main" id="{959B0F0C-96DB-0C43-A2FC-893B4496A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45720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3" name="Rectangle 13">
              <a:extLst>
                <a:ext uri="{FF2B5EF4-FFF2-40B4-BE49-F238E27FC236}">
                  <a16:creationId xmlns:a16="http://schemas.microsoft.com/office/drawing/2014/main" id="{5DB90B33-E3BE-1940-879F-9A554009E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4191000"/>
              <a:ext cx="76200" cy="76200"/>
            </a:xfrm>
            <a:prstGeom prst="rect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4" name="Rectangle 14">
              <a:extLst>
                <a:ext uri="{FF2B5EF4-FFF2-40B4-BE49-F238E27FC236}">
                  <a16:creationId xmlns:a16="http://schemas.microsoft.com/office/drawing/2014/main" id="{63EEEF6C-F071-E843-AEC6-6B49B50A6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3733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5" name="Rectangle 15">
              <a:extLst>
                <a:ext uri="{FF2B5EF4-FFF2-40B4-BE49-F238E27FC236}">
                  <a16:creationId xmlns:a16="http://schemas.microsoft.com/office/drawing/2014/main" id="{3381CC28-CB55-5443-8206-7D4BFA380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8862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3C2FF836-2485-F24E-806B-8B341DF7F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3352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C0380746-733F-A44A-9805-285C9C5F4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38100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8" name="Rectangle 18">
              <a:extLst>
                <a:ext uri="{FF2B5EF4-FFF2-40B4-BE49-F238E27FC236}">
                  <a16:creationId xmlns:a16="http://schemas.microsoft.com/office/drawing/2014/main" id="{DDA72DD3-5466-E24B-B326-99786DE7E9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0386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AFD14404-B941-1049-81F5-70617B484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4114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0" name="Rectangle 20">
              <a:extLst>
                <a:ext uri="{FF2B5EF4-FFF2-40B4-BE49-F238E27FC236}">
                  <a16:creationId xmlns:a16="http://schemas.microsoft.com/office/drawing/2014/main" id="{8E830AE6-CD7D-4B48-A122-8DCC935C7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2672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1" name="Rectangle 21">
              <a:extLst>
                <a:ext uri="{FF2B5EF4-FFF2-40B4-BE49-F238E27FC236}">
                  <a16:creationId xmlns:a16="http://schemas.microsoft.com/office/drawing/2014/main" id="{2ADD3C37-5FE9-314A-A2C7-A7F12433F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4495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2" name="Rectangle 22">
              <a:extLst>
                <a:ext uri="{FF2B5EF4-FFF2-40B4-BE49-F238E27FC236}">
                  <a16:creationId xmlns:a16="http://schemas.microsoft.com/office/drawing/2014/main" id="{19C03CF8-4B3E-AC4D-9E0E-6589A3878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38862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28F899E7-64F2-7F48-8884-AFC85B925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40386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7F0A43D2-E5F8-8345-B566-898F97DAB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4495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5" name="Oval 25">
              <a:extLst>
                <a:ext uri="{FF2B5EF4-FFF2-40B4-BE49-F238E27FC236}">
                  <a16:creationId xmlns:a16="http://schemas.microsoft.com/office/drawing/2014/main" id="{CF9E5895-B388-9B40-85F8-E05FF80EB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3733800"/>
              <a:ext cx="76200" cy="76200"/>
            </a:xfrm>
            <a:prstGeom prst="ellipse">
              <a:avLst/>
            </a:prstGeom>
            <a:solidFill>
              <a:srgbClr val="BBE0E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6" name="Oval 26">
              <a:extLst>
                <a:ext uri="{FF2B5EF4-FFF2-40B4-BE49-F238E27FC236}">
                  <a16:creationId xmlns:a16="http://schemas.microsoft.com/office/drawing/2014/main" id="{114BC51C-7362-A749-B2E3-6379402A4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4191000"/>
              <a:ext cx="76200" cy="76200"/>
            </a:xfrm>
            <a:prstGeom prst="ellipse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C53EF1B3-A08F-0D46-A879-F6D1A4689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3886200"/>
              <a:ext cx="76200" cy="76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8" name="Rectangle 28">
              <a:extLst>
                <a:ext uri="{FF2B5EF4-FFF2-40B4-BE49-F238E27FC236}">
                  <a16:creationId xmlns:a16="http://schemas.microsoft.com/office/drawing/2014/main" id="{42B745EC-3FAF-3842-A4A9-251275EB8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267200"/>
              <a:ext cx="76200" cy="7620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59" name="Rectangle 29">
              <a:extLst>
                <a:ext uri="{FF2B5EF4-FFF2-40B4-BE49-F238E27FC236}">
                  <a16:creationId xmlns:a16="http://schemas.microsoft.com/office/drawing/2014/main" id="{D3708432-68C7-AB44-9175-105BF434F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4114800"/>
              <a:ext cx="76200" cy="76200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60" name="Oval 31">
              <a:extLst>
                <a:ext uri="{FF2B5EF4-FFF2-40B4-BE49-F238E27FC236}">
                  <a16:creationId xmlns:a16="http://schemas.microsoft.com/office/drawing/2014/main" id="{27E0B7AB-749F-DA49-8D5B-D5496E4F6B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90417">
              <a:off x="4454525" y="3221038"/>
              <a:ext cx="1700213" cy="1803400"/>
            </a:xfrm>
            <a:prstGeom prst="ellipse">
              <a:avLst/>
            </a:prstGeom>
            <a:noFill/>
            <a:ln w="254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61" name="TextBox 145">
            <a:extLst>
              <a:ext uri="{FF2B5EF4-FFF2-40B4-BE49-F238E27FC236}">
                <a16:creationId xmlns:a16="http://schemas.microsoft.com/office/drawing/2014/main" id="{DA3F719E-BA87-774A-AFCC-9156187F850E}"/>
              </a:ext>
            </a:extLst>
          </p:cNvPr>
          <p:cNvSpPr txBox="1"/>
          <p:nvPr/>
        </p:nvSpPr>
        <p:spPr>
          <a:xfrm>
            <a:off x="3360654" y="3646426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红色的点应该归到那个类簇？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2" name="Straight Arrow Connector 147">
            <a:extLst>
              <a:ext uri="{FF2B5EF4-FFF2-40B4-BE49-F238E27FC236}">
                <a16:creationId xmlns:a16="http://schemas.microsoft.com/office/drawing/2014/main" id="{D9FBF87D-BF6F-2841-B0BF-08041F98CF98}"/>
              </a:ext>
            </a:extLst>
          </p:cNvPr>
          <p:cNvCxnSpPr/>
          <p:nvPr/>
        </p:nvCxnSpPr>
        <p:spPr>
          <a:xfrm flipV="1">
            <a:off x="5774666" y="2770126"/>
            <a:ext cx="764157" cy="92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1321214" y="4162114"/>
            <a:ext cx="621644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硬分配：要么属于这个类簇，要么属于那个类簇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软分配：以一定概率属于各个类簇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397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lang="zh-CN" altLang="en-US" dirty="0"/>
              <a:t>考虑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1-D</a:t>
            </a:r>
            <a:r>
              <a:rPr lang="zh-CN" altLang="en-US" dirty="0"/>
              <a:t>数据的情形</a:t>
            </a:r>
            <a:endParaRPr lang="en-US" altLang="zh-CN" dirty="0"/>
          </a:p>
          <a:p>
            <a:pPr lvl="1"/>
            <a:r>
              <a:rPr lang="zh-CN" altLang="en-US" dirty="0">
                <a:cs typeface="Arial" panose="020B0604020202020204" pitchFamily="34" charset="0"/>
                <a:sym typeface="Symbol" pitchFamily="2" charset="2"/>
              </a:rPr>
              <a:t>举例：男生女生的身高分布图</a:t>
            </a:r>
            <a:endParaRPr lang="en-US" altLang="zh-CN" dirty="0">
              <a:cs typeface="Arial" panose="020B0604020202020204" pitchFamily="34" charset="0"/>
              <a:sym typeface="Symbol" pitchFamily="2" charset="2"/>
            </a:endParaRPr>
          </a:p>
          <a:p>
            <a:pPr lvl="1"/>
            <a:r>
              <a:rPr lang="zh-CN" altLang="en-US" dirty="0"/>
              <a:t>每个类簇</a:t>
            </a:r>
            <a:r>
              <a:rPr lang="en-US" altLang="en-US" dirty="0"/>
              <a:t>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dirty="0"/>
              <a:t> </a:t>
            </a:r>
            <a:r>
              <a:rPr lang="zh-CN" altLang="en-US" dirty="0"/>
              <a:t>可以表示为一个高斯分布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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 , 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)</a:t>
            </a:r>
            <a:endParaRPr lang="en-US" altLang="en-US" dirty="0">
              <a:latin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endParaRPr lang="en-US" altLang="zh-CN" dirty="0">
              <a:cs typeface="Arial" panose="020B0604020202020204" pitchFamily="34" charset="0"/>
              <a:sym typeface="Symbol" pitchFamily="2" charset="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2AC4CB6-7021-9B47-A423-067F46C17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1" b="18414"/>
          <a:stretch/>
        </p:blipFill>
        <p:spPr>
          <a:xfrm>
            <a:off x="1004453" y="2505000"/>
            <a:ext cx="4589711" cy="2082402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BA7E49D8-FFC8-174A-9A9F-C5D2AC714656}"/>
              </a:ext>
            </a:extLst>
          </p:cNvPr>
          <p:cNvSpPr/>
          <p:nvPr/>
        </p:nvSpPr>
        <p:spPr>
          <a:xfrm>
            <a:off x="6243472" y="2505000"/>
            <a:ext cx="23227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一维高斯分布概率密度函数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A8C0291E-2D02-4046-877F-18111CC29EFD}"/>
                  </a:ext>
                </a:extLst>
              </p:cNvPr>
              <p:cNvSpPr txBox="1"/>
              <p:nvPr/>
            </p:nvSpPr>
            <p:spPr>
              <a:xfrm>
                <a:off x="6029877" y="3225398"/>
                <a:ext cx="3002360" cy="60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7">
                <a:extLst>
                  <a:ext uri="{FF2B5EF4-FFF2-40B4-BE49-F238E27FC236}">
                    <a16:creationId xmlns:a16="http://schemas.microsoft.com/office/drawing/2014/main" id="{A8C0291E-2D02-4046-877F-18111CC29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877" y="3225398"/>
                <a:ext cx="3002360" cy="607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8">
                <a:extLst>
                  <a:ext uri="{FF2B5EF4-FFF2-40B4-BE49-F238E27FC236}">
                    <a16:creationId xmlns:a16="http://schemas.microsoft.com/office/drawing/2014/main" id="{D13E2DC9-4286-8145-8CC8-45E5A90979A3}"/>
                  </a:ext>
                </a:extLst>
              </p:cNvPr>
              <p:cNvSpPr txBox="1"/>
              <p:nvPr/>
            </p:nvSpPr>
            <p:spPr>
              <a:xfrm>
                <a:off x="6243472" y="4064987"/>
                <a:ext cx="26916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分别是高斯分布的均值和方差</a:t>
                </a:r>
                <a:endParaRPr 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TextBox 8">
                <a:extLst>
                  <a:ext uri="{FF2B5EF4-FFF2-40B4-BE49-F238E27FC236}">
                    <a16:creationId xmlns:a16="http://schemas.microsoft.com/office/drawing/2014/main" id="{D13E2DC9-4286-8145-8CC8-45E5A9097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472" y="4064987"/>
                <a:ext cx="2691625" cy="646331"/>
              </a:xfrm>
              <a:prstGeom prst="rect">
                <a:avLst/>
              </a:prstGeom>
              <a:blipFill>
                <a:blip r:embed="rId4"/>
                <a:stretch>
                  <a:fillRect l="-1810" t="-5660" r="-226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304800" y="4685784"/>
            <a:ext cx="6019800" cy="353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700" dirty="0">
                <a:cs typeface="Arial" panose="020B0604020202020204" pitchFamily="34" charset="0"/>
                <a:sym typeface="Symbol" pitchFamily="2" charset="2"/>
              </a:rPr>
              <a:t>男生、女生身高数据混合到一起，请对其进行聚类：软聚类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34603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lang="zh-CN" altLang="en-US" dirty="0"/>
              <a:t>考虑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1-D</a:t>
            </a:r>
            <a:r>
              <a:rPr lang="zh-CN" altLang="en-US" dirty="0"/>
              <a:t>数据下的</a:t>
            </a:r>
            <a:r>
              <a:rPr lang="en-US" altLang="zh-CN" dirty="0"/>
              <a:t>EM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r>
              <a:rPr lang="zh-CN" altLang="en-US" dirty="0"/>
              <a:t>每个类簇</a:t>
            </a:r>
            <a:r>
              <a:rPr lang="en-US" altLang="en-US" dirty="0"/>
              <a:t> </a:t>
            </a:r>
            <a:r>
              <a:rPr lang="en-US" alt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dirty="0"/>
              <a:t> </a:t>
            </a:r>
            <a:r>
              <a:rPr lang="zh-CN" altLang="en-US" dirty="0"/>
              <a:t>可以表示为一个高斯分布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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 , 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)</a:t>
            </a:r>
            <a:endParaRPr lang="en-US" altLang="en-US" dirty="0">
              <a:latin typeface="Times New Roman" panose="02020603050405020304" pitchFamily="18" charset="0"/>
              <a:cs typeface="Arial" panose="020B0604020202020204" pitchFamily="34" charset="0"/>
              <a:sym typeface="Symbol" pitchFamily="2" charset="2"/>
            </a:endParaRPr>
          </a:p>
          <a:p>
            <a:pPr lvl="1"/>
            <a:r>
              <a:rPr lang="en-US" altLang="en-US" sz="2200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 Step</a:t>
            </a:r>
            <a:r>
              <a:rPr lang="en-US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n-US" alt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</a:t>
            </a:r>
            <a:r>
              <a:rPr lang="en-US" altLang="en-US" sz="1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clusters: C</a:t>
            </a:r>
            <a:r>
              <a:rPr lang="en-US" altLang="en-US" sz="18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C</a:t>
            </a:r>
            <a:r>
              <a:rPr lang="en-US" altLang="en-US" sz="1800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dirty="0">
              <a:cs typeface="Arial" panose="020B0604020202020204" pitchFamily="34" charset="0"/>
              <a:sym typeface="Symbol" pitchFamily="2" charset="2"/>
            </a:endParaRPr>
          </a:p>
          <a:p>
            <a:endParaRPr kumimoji="1" lang="en-US" altLang="zh-CN" dirty="0"/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8A0B3CB5-8D97-7B45-BC1B-C993A61746DF}"/>
              </a:ext>
            </a:extLst>
          </p:cNvPr>
          <p:cNvSpPr/>
          <p:nvPr/>
        </p:nvSpPr>
        <p:spPr>
          <a:xfrm>
            <a:off x="1388212" y="2750903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n-US" altLang="en-US" sz="2000" dirty="0">
                <a:latin typeface="Times New Roman" panose="02020603050405020304" pitchFamily="18" charset="0"/>
              </a:rPr>
              <a:t>(</a:t>
            </a:r>
            <a:r>
              <a:rPr lang="en-US" altLang="en-US" sz="2000" i="1" dirty="0">
                <a:latin typeface="Times New Roman" panose="02020603050405020304" pitchFamily="18" charset="0"/>
                <a:sym typeface="Symbol" pitchFamily="2" charset="2"/>
              </a:rPr>
              <a:t></a:t>
            </a:r>
            <a:r>
              <a:rPr lang="en-US" altLang="en-US" sz="2000" i="1" baseline="-25000" dirty="0">
                <a:latin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sz="2000" baseline="-25000" dirty="0">
                <a:latin typeface="Times New Roman" panose="02020603050405020304" pitchFamily="18" charset="0"/>
                <a:sym typeface="Symbol" pitchFamily="2" charset="2"/>
              </a:rPr>
              <a:t>,</a:t>
            </a:r>
            <a:r>
              <a:rPr lang="en-US" altLang="en-US" sz="2000" dirty="0">
                <a:latin typeface="Tahoma" panose="020B0604030504040204" pitchFamily="34" charset="0"/>
                <a:sym typeface="Symbol" pitchFamily="2" charset="2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sym typeface="Symbol" pitchFamily="2" charset="2"/>
              </a:rPr>
              <a:t></a:t>
            </a:r>
            <a:r>
              <a:rPr lang="en-US" altLang="en-US" sz="2000" i="1" baseline="-25000" dirty="0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2000" dirty="0">
                <a:latin typeface="Times" pitchFamily="2" charset="0"/>
                <a:sym typeface="Symbol" pitchFamily="2" charset="2"/>
              </a:rPr>
              <a:t>) and </a:t>
            </a:r>
            <a:r>
              <a:rPr lang="en-US" altLang="en-US" sz="2000" i="1" dirty="0">
                <a:latin typeface="Times" pitchFamily="2" charset="0"/>
              </a:rPr>
              <a:t>P</a:t>
            </a:r>
            <a:r>
              <a:rPr lang="en-US" altLang="en-US" sz="2000" dirty="0">
                <a:latin typeface="Times" pitchFamily="2" charset="0"/>
              </a:rPr>
              <a:t>(</a:t>
            </a:r>
            <a:r>
              <a:rPr lang="en-US" altLang="en-US" sz="2000" i="1" dirty="0" err="1">
                <a:latin typeface="Times" pitchFamily="2" charset="0"/>
              </a:rPr>
              <a:t>C</a:t>
            </a:r>
            <a:r>
              <a:rPr lang="en-US" altLang="en-US" sz="2000" i="1" baseline="-25000" dirty="0" err="1">
                <a:latin typeface="Times" pitchFamily="2" charset="0"/>
              </a:rPr>
              <a:t>j</a:t>
            </a:r>
            <a:r>
              <a:rPr lang="en-US" altLang="en-US" sz="2000" dirty="0">
                <a:latin typeface="Times" pitchFamily="2" charset="0"/>
              </a:rPr>
              <a:t>)</a:t>
            </a:r>
            <a:r>
              <a:rPr lang="en-US" altLang="en-US" sz="2000" dirty="0">
                <a:latin typeface="Tahoma" panose="020B0604030504040204" pitchFamily="34" charset="0"/>
                <a:sym typeface="Symbol" pitchFamily="2" charset="2"/>
              </a:rPr>
              <a:t> </a:t>
            </a:r>
            <a:r>
              <a:rPr lang="en-US" altLang="en-US" sz="2000" dirty="0">
                <a:latin typeface="Times" pitchFamily="2" charset="0"/>
              </a:rPr>
              <a:t>for each cluster </a:t>
            </a:r>
            <a:r>
              <a:rPr lang="en-US" altLang="en-US" sz="2000" i="1" dirty="0">
                <a:latin typeface="Times" pitchFamily="2" charset="0"/>
              </a:rPr>
              <a:t>j.  </a:t>
            </a: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CBAE75C1-7974-A240-9C4A-FA579E4BBDC1}"/>
              </a:ext>
            </a:extLst>
          </p:cNvPr>
          <p:cNvSpPr/>
          <p:nvPr/>
        </p:nvSpPr>
        <p:spPr>
          <a:xfrm>
            <a:off x="5672002" y="2504682"/>
            <a:ext cx="3384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给每个类簇初始化一个随机的均值</a:t>
            </a:r>
            <a:r>
              <a:rPr lang="en-US" altLang="en-US" i="1" dirty="0">
                <a:latin typeface="Times New Roman" panose="02020603050405020304" pitchFamily="18" charset="0"/>
                <a:sym typeface="Symbol" pitchFamily="2" charset="2"/>
              </a:rPr>
              <a:t></a:t>
            </a:r>
            <a:r>
              <a:rPr lang="en-US" altLang="en-US" i="1" baseline="-25000" dirty="0">
                <a:latin typeface="Times New Roman" panose="02020603050405020304" pitchFamily="18" charset="0"/>
                <a:sym typeface="Symbol" pitchFamily="2" charset="2"/>
              </a:rPr>
              <a:t>j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、方差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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，还有权重</a:t>
            </a:r>
            <a:r>
              <a:rPr lang="en-US" altLang="en-US" i="1" dirty="0">
                <a:sym typeface="Symbol" pitchFamily="2" charset="2"/>
              </a:rPr>
              <a:t></a:t>
            </a:r>
            <a:r>
              <a:rPr lang="en-US" altLang="en-US" i="1" baseline="-25000" dirty="0">
                <a:sym typeface="Symbol" pitchFamily="2" charset="2"/>
              </a:rPr>
              <a:t>j</a:t>
            </a:r>
            <a:endParaRPr lang="en-US" i="1" dirty="0"/>
          </a:p>
        </p:txBody>
      </p:sp>
      <p:sp>
        <p:nvSpPr>
          <p:cNvPr id="6" name="AutoShape 11">
            <a:extLst>
              <a:ext uri="{FF2B5EF4-FFF2-40B4-BE49-F238E27FC236}">
                <a16:creationId xmlns:a16="http://schemas.microsoft.com/office/drawing/2014/main" id="{A28774E6-D71E-B644-883A-54AE6B1F8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05" y="2843237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Line 4">
            <a:extLst>
              <a:ext uri="{FF2B5EF4-FFF2-40B4-BE49-F238E27FC236}">
                <a16:creationId xmlns:a16="http://schemas.microsoft.com/office/drawing/2014/main" id="{82939D05-E8DA-9A4B-94BC-8C9CED71A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8398" y="3190009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B4D19DF5-B3CB-A649-AC15-01AC2A4C6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798" y="3190009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B0168DE8-640C-6B4E-9AE4-C628FE09B56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5198" y="3190009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BD593717-7974-0344-B3C4-DEFFFD61C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8398" y="4333009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8">
            <a:extLst>
              <a:ext uri="{FF2B5EF4-FFF2-40B4-BE49-F238E27FC236}">
                <a16:creationId xmlns:a16="http://schemas.microsoft.com/office/drawing/2014/main" id="{59BD2EE2-3F1E-254F-BF96-58F7A90E0A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6798" y="4333009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FC6535DF-0EF6-B340-9777-5E4B0872A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5198" y="4333009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0B6367A5-EC53-FA44-882F-B72BBFB7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8710" y="4478337"/>
            <a:ext cx="1227138" cy="641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N(</a:t>
            </a:r>
            <a:r>
              <a:rPr lang="en-US" altLang="en-US" dirty="0">
                <a:sym typeface="Symbol" pitchFamily="2" charset="2"/>
              </a:rPr>
              <a:t>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 , 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)</a:t>
            </a:r>
          </a:p>
          <a:p>
            <a:pPr eaLnBrk="1" hangingPunct="1"/>
            <a:r>
              <a:rPr lang="en-US" altLang="en-US" dirty="0">
                <a:sym typeface="Symbol" pitchFamily="2" charset="2"/>
              </a:rPr>
              <a:t>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 = P(C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)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23E8BB07-297E-7D46-B33E-89F0158C8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7435" y="4435475"/>
            <a:ext cx="1227138" cy="641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N(</a:t>
            </a:r>
            <a:r>
              <a:rPr lang="en-US" altLang="en-US" dirty="0">
                <a:sym typeface="Symbol" pitchFamily="2" charset="2"/>
              </a:rPr>
              <a:t></a:t>
            </a:r>
            <a:r>
              <a:rPr lang="en-US" altLang="en-US" baseline="-25000" dirty="0">
                <a:sym typeface="Symbol" pitchFamily="2" charset="2"/>
              </a:rPr>
              <a:t>2</a:t>
            </a:r>
            <a:r>
              <a:rPr lang="en-US" altLang="en-US" dirty="0">
                <a:sym typeface="Symbol" pitchFamily="2" charset="2"/>
              </a:rPr>
              <a:t> , </a:t>
            </a:r>
            <a:r>
              <a:rPr lang="en-US" altLang="en-US" baseline="-25000" dirty="0">
                <a:sym typeface="Symbol" pitchFamily="2" charset="2"/>
              </a:rPr>
              <a:t>2</a:t>
            </a:r>
            <a:r>
              <a:rPr lang="en-US" altLang="en-US" dirty="0">
                <a:sym typeface="Symbol" pitchFamily="2" charset="2"/>
              </a:rPr>
              <a:t>)</a:t>
            </a:r>
          </a:p>
          <a:p>
            <a:pPr eaLnBrk="1" hangingPunct="1"/>
            <a:r>
              <a:rPr lang="en-US" altLang="en-US" dirty="0">
                <a:sym typeface="Symbol" pitchFamily="2" charset="2"/>
              </a:rPr>
              <a:t></a:t>
            </a:r>
            <a:r>
              <a:rPr lang="en-US" altLang="en-US" baseline="-25000" dirty="0">
                <a:sym typeface="Symbol" pitchFamily="2" charset="2"/>
              </a:rPr>
              <a:t>2</a:t>
            </a:r>
            <a:r>
              <a:rPr lang="en-US" altLang="en-US" dirty="0">
                <a:sym typeface="Symbol" pitchFamily="2" charset="2"/>
              </a:rPr>
              <a:t> = P(C</a:t>
            </a:r>
            <a:r>
              <a:rPr lang="en-US" altLang="en-US" baseline="-25000" dirty="0">
                <a:sym typeface="Symbol" pitchFamily="2" charset="2"/>
              </a:rPr>
              <a:t>2</a:t>
            </a:r>
            <a:r>
              <a:rPr lang="en-US" altLang="en-US" dirty="0">
                <a:sym typeface="Symbol" pitchFamily="2" charset="2"/>
              </a:rPr>
              <a:t>)</a:t>
            </a:r>
            <a:endParaRPr lang="en-US" altLang="en-US" dirty="0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10926777-F382-B14E-95DC-508392079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835" y="4435475"/>
            <a:ext cx="1227138" cy="641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N(</a:t>
            </a:r>
            <a:r>
              <a:rPr lang="en-US" altLang="en-US">
                <a:sym typeface="Symbol" pitchFamily="2" charset="2"/>
              </a:rPr>
              <a:t></a:t>
            </a:r>
            <a:r>
              <a:rPr lang="en-US" altLang="en-US" baseline="-25000">
                <a:sym typeface="Symbol" pitchFamily="2" charset="2"/>
              </a:rPr>
              <a:t>3</a:t>
            </a:r>
            <a:r>
              <a:rPr lang="en-US" altLang="en-US">
                <a:sym typeface="Symbol" pitchFamily="2" charset="2"/>
              </a:rPr>
              <a:t> , </a:t>
            </a:r>
            <a:r>
              <a:rPr lang="en-US" altLang="en-US" baseline="-25000">
                <a:sym typeface="Symbol" pitchFamily="2" charset="2"/>
              </a:rPr>
              <a:t>3</a:t>
            </a:r>
            <a:r>
              <a:rPr lang="en-US" altLang="en-US">
                <a:sym typeface="Symbol" pitchFamily="2" charset="2"/>
              </a:rPr>
              <a:t>)</a:t>
            </a:r>
          </a:p>
          <a:p>
            <a:pPr eaLnBrk="1" hangingPunct="1"/>
            <a:r>
              <a:rPr lang="en-US" altLang="en-US">
                <a:sym typeface="Symbol" pitchFamily="2" charset="2"/>
              </a:rPr>
              <a:t></a:t>
            </a:r>
            <a:r>
              <a:rPr lang="en-US" altLang="en-US" baseline="-25000">
                <a:sym typeface="Symbol" pitchFamily="2" charset="2"/>
              </a:rPr>
              <a:t>3</a:t>
            </a:r>
            <a:r>
              <a:rPr lang="en-US" altLang="en-US">
                <a:sym typeface="Symbol" pitchFamily="2" charset="2"/>
              </a:rPr>
              <a:t> = P(C</a:t>
            </a:r>
            <a:r>
              <a:rPr lang="en-US" altLang="en-US" baseline="-25000">
                <a:sym typeface="Symbol" pitchFamily="2" charset="2"/>
              </a:rPr>
              <a:t>3</a:t>
            </a:r>
            <a:r>
              <a:rPr lang="en-US" altLang="en-US">
                <a:sym typeface="Symbol" pitchFamily="2" charset="2"/>
              </a:rPr>
              <a:t>)</a:t>
            </a:r>
            <a:endParaRPr lang="en-US" altLang="en-US"/>
          </a:p>
        </p:txBody>
      </p:sp>
      <p:pic>
        <p:nvPicPr>
          <p:cNvPr id="16" name="Picture 13">
            <a:extLst>
              <a:ext uri="{FF2B5EF4-FFF2-40B4-BE49-F238E27FC236}">
                <a16:creationId xmlns:a16="http://schemas.microsoft.com/office/drawing/2014/main" id="{2781980A-519E-E942-96D4-6CD2DBE7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798" y="3266209"/>
            <a:ext cx="1095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ED780B57-3EE1-0046-A014-DEEF6A6F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198" y="3418609"/>
            <a:ext cx="137160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12381562-D6AE-F24E-A278-3156A78E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998" y="3190009"/>
            <a:ext cx="9429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02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GMM</a:t>
                </a:r>
                <a:r>
                  <a:rPr kumimoji="1" lang="zh-CN" altLang="en-US" dirty="0"/>
                  <a:t>混合高斯分布模型</a:t>
                </a:r>
                <a:endParaRPr kumimoji="1"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Expectation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Step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针对每个数据点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和每个类簇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，计算条件概率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计算方法：利用贝叶斯公式</a:t>
                </a:r>
                <a:endParaRPr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6">
                <a:extLst>
                  <a:ext uri="{FF2B5EF4-FFF2-40B4-BE49-F238E27FC236}">
                    <a16:creationId xmlns:a16="http://schemas.microsoft.com/office/drawing/2014/main" id="{50C63D9F-2917-C340-BB35-692EE9A26D45}"/>
                  </a:ext>
                </a:extLst>
              </p:cNvPr>
              <p:cNvSpPr txBox="1"/>
              <p:nvPr/>
            </p:nvSpPr>
            <p:spPr>
              <a:xfrm>
                <a:off x="493540" y="2218271"/>
                <a:ext cx="4735079" cy="639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6">
                <a:extLst>
                  <a:ext uri="{FF2B5EF4-FFF2-40B4-BE49-F238E27FC236}">
                    <a16:creationId xmlns:a16="http://schemas.microsoft.com/office/drawing/2014/main" id="{50C63D9F-2917-C340-BB35-692EE9A2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40" y="2218271"/>
                <a:ext cx="4735079" cy="639662"/>
              </a:xfrm>
              <a:prstGeom prst="rect">
                <a:avLst/>
              </a:prstGeom>
              <a:blipFill>
                <a:blip r:embed="rId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7">
                <a:extLst>
                  <a:ext uri="{FF2B5EF4-FFF2-40B4-BE49-F238E27FC236}">
                    <a16:creationId xmlns:a16="http://schemas.microsoft.com/office/drawing/2014/main" id="{92518087-89C1-5F4F-8DF8-823D53AA8B2E}"/>
                  </a:ext>
                </a:extLst>
              </p:cNvPr>
              <p:cNvSpPr/>
              <p:nvPr/>
            </p:nvSpPr>
            <p:spPr>
              <a:xfrm>
                <a:off x="493540" y="3056131"/>
                <a:ext cx="3763081" cy="67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zh-CN" altLang="en-US" dirty="0"/>
                  <a:t>式中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Rectangle 7">
                <a:extLst>
                  <a:ext uri="{FF2B5EF4-FFF2-40B4-BE49-F238E27FC236}">
                    <a16:creationId xmlns:a16="http://schemas.microsoft.com/office/drawing/2014/main" id="{92518087-89C1-5F4F-8DF8-823D53AA8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40" y="3056131"/>
                <a:ext cx="3763081" cy="675762"/>
              </a:xfrm>
              <a:prstGeom prst="rect">
                <a:avLst/>
              </a:prstGeom>
              <a:blipFill>
                <a:blip r:embed="rId4"/>
                <a:stretch>
                  <a:fillRect l="-1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8A386945-0F10-F942-8DE0-DD6F6700585F}"/>
                  </a:ext>
                </a:extLst>
              </p:cNvPr>
              <p:cNvSpPr/>
              <p:nvPr/>
            </p:nvSpPr>
            <p:spPr>
              <a:xfrm>
                <a:off x="358895" y="4170561"/>
                <a:ext cx="3333157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就是当前类簇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1" dirty="0">
                    <a:solidFill>
                      <a:srgbClr val="C00000"/>
                    </a:solidFill>
                  </a:rPr>
                  <a:t>的</a:t>
                </a:r>
                <a:r>
                  <a:rPr lang="en-US" b="1" dirty="0">
                    <a:solidFill>
                      <a:srgbClr val="C00000"/>
                    </a:solidFill>
                  </a:rPr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8A386945-0F10-F942-8DE0-DD6F67005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95" y="4170561"/>
                <a:ext cx="3333157" cy="395621"/>
              </a:xfrm>
              <a:prstGeom prst="rect">
                <a:avLst/>
              </a:prstGeom>
              <a:blipFill>
                <a:blip r:embed="rId5"/>
                <a:stretch>
                  <a:fillRect t="-1230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8F3B7D34-2EFE-9344-813F-F5C55FCA9448}"/>
                  </a:ext>
                </a:extLst>
              </p:cNvPr>
              <p:cNvSpPr/>
              <p:nvPr/>
            </p:nvSpPr>
            <p:spPr>
              <a:xfrm>
                <a:off x="3758044" y="4052347"/>
                <a:ext cx="2022765" cy="87562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的含义是什么？</a:t>
                </a:r>
                <a:endParaRPr lang="en-US" altLang="zh-CN" sz="12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类簇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中采到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的概率</a:t>
                </a:r>
                <a:endParaRPr lang="en-US" altLang="zh-CN" sz="1200" b="1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给定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判断它属于类簇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1200" b="1" dirty="0">
                    <a:solidFill>
                      <a:srgbClr val="C00000"/>
                    </a:solidFill>
                    <a:latin typeface="Helvetica Neue" charset="0"/>
                  </a:rPr>
                  <a:t>的概率</a:t>
                </a:r>
              </a:p>
            </p:txBody>
          </p:sp>
        </mc:Choice>
        <mc:Fallback xmlns="">
          <p:sp>
            <p:nvSpPr>
              <p:cNvPr id="7" name="Rectangle 4">
                <a:extLst>
                  <a:ext uri="{FF2B5EF4-FFF2-40B4-BE49-F238E27FC236}">
                    <a16:creationId xmlns:a16="http://schemas.microsoft.com/office/drawing/2014/main" id="{8F3B7D34-2EFE-9344-813F-F5C55FCA94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044" y="4052347"/>
                <a:ext cx="2022765" cy="875624"/>
              </a:xfrm>
              <a:prstGeom prst="rect">
                <a:avLst/>
              </a:prstGeom>
              <a:blipFill>
                <a:blip r:embed="rId6"/>
                <a:stretch>
                  <a:fillRect t="-690" b="-206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5">
            <a:extLst>
              <a:ext uri="{FF2B5EF4-FFF2-40B4-BE49-F238E27FC236}">
                <a16:creationId xmlns:a16="http://schemas.microsoft.com/office/drawing/2014/main" id="{0E40C0F5-E295-B745-9EE2-F9B8B9A9D0AF}"/>
              </a:ext>
            </a:extLst>
          </p:cNvPr>
          <p:cNvSpPr/>
          <p:nvPr/>
        </p:nvSpPr>
        <p:spPr>
          <a:xfrm>
            <a:off x="4843084" y="3529127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0632530"/>
                  </p:ext>
                </p:extLst>
              </p:nvPr>
            </p:nvGraphicFramePr>
            <p:xfrm>
              <a:off x="5905684" y="1943611"/>
              <a:ext cx="2847108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036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C1</a:t>
                          </a:r>
                          <a:r>
                            <a:rPr lang="zh-CN" altLang="en-US" dirty="0"/>
                            <a:t>男</a:t>
                          </a:r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C2</a:t>
                          </a:r>
                          <a:r>
                            <a:rPr lang="zh-CN" altLang="en-US" dirty="0"/>
                            <a:t>女</a:t>
                          </a:r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dirty="0" smtClean="0"/>
                                  <m:t>，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X1(174)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X2(173)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X3(168)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X4(167)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X5(166)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0632530"/>
                  </p:ext>
                </p:extLst>
              </p:nvPr>
            </p:nvGraphicFramePr>
            <p:xfrm>
              <a:off x="5905684" y="1943611"/>
              <a:ext cx="2847108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036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00641" t="-5298" r="-102564" b="-211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200641" t="-5298" r="-2564" b="-211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X1(174)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X2(173)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X3(168)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X4(167)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X5(166)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圆角矩形 9"/>
          <p:cNvSpPr/>
          <p:nvPr/>
        </p:nvSpPr>
        <p:spPr>
          <a:xfrm>
            <a:off x="6698672" y="1943611"/>
            <a:ext cx="2119745" cy="8723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816436" y="2857933"/>
            <a:ext cx="1808019" cy="18542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655627" y="2341418"/>
            <a:ext cx="366526" cy="1614055"/>
          </a:xfrm>
          <a:custGeom>
            <a:avLst/>
            <a:gdLst>
              <a:gd name="connsiteX0" fmla="*/ 183573 w 366526"/>
              <a:gd name="connsiteY0" fmla="*/ 0 h 1614055"/>
              <a:gd name="connsiteX1" fmla="*/ 342900 w 366526"/>
              <a:gd name="connsiteY1" fmla="*/ 301337 h 1614055"/>
              <a:gd name="connsiteX2" fmla="*/ 329046 w 366526"/>
              <a:gd name="connsiteY2" fmla="*/ 1378527 h 1614055"/>
              <a:gd name="connsiteX3" fmla="*/ 0 w 366526"/>
              <a:gd name="connsiteY3" fmla="*/ 1614055 h 161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526" h="1614055">
                <a:moveTo>
                  <a:pt x="183573" y="0"/>
                </a:moveTo>
                <a:cubicBezTo>
                  <a:pt x="251114" y="35791"/>
                  <a:pt x="318655" y="71583"/>
                  <a:pt x="342900" y="301337"/>
                </a:cubicBezTo>
                <a:cubicBezTo>
                  <a:pt x="367145" y="531091"/>
                  <a:pt x="386196" y="1159741"/>
                  <a:pt x="329046" y="1378527"/>
                </a:cubicBezTo>
                <a:cubicBezTo>
                  <a:pt x="271896" y="1597313"/>
                  <a:pt x="135948" y="1605684"/>
                  <a:pt x="0" y="16140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2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营销中的客户细分</a:t>
            </a:r>
            <a:endParaRPr lang="en-US" altLang="zh-CN" dirty="0"/>
          </a:p>
          <a:p>
            <a:pPr lvl="1"/>
            <a:r>
              <a:rPr lang="zh-CN" altLang="en-US" dirty="0"/>
              <a:t>考虑某超市收集了客户数据，如何对客户进行细分？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2" y="1697255"/>
            <a:ext cx="3815298" cy="2941224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36" y="2175709"/>
            <a:ext cx="3734766" cy="19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GMM</a:t>
                </a:r>
                <a:r>
                  <a:rPr kumimoji="1" lang="zh-CN" altLang="en-US" dirty="0"/>
                  <a:t>混合高斯分布模型</a:t>
                </a:r>
                <a:endParaRPr kumimoji="1" lang="en-US" altLang="zh-CN" dirty="0"/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Expectation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Step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针对每个数据点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和每个类簇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，计算条件概率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计算方法：贝叶斯公式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0">
                <a:extLst>
                  <a:ext uri="{FF2B5EF4-FFF2-40B4-BE49-F238E27FC236}">
                    <a16:creationId xmlns:a16="http://schemas.microsoft.com/office/drawing/2014/main" id="{0CCF44D0-4CB3-BB49-9260-3DA350695C31}"/>
                  </a:ext>
                </a:extLst>
              </p:cNvPr>
              <p:cNvSpPr/>
              <p:nvPr/>
            </p:nvSpPr>
            <p:spPr>
              <a:xfrm>
                <a:off x="5243458" y="2058399"/>
                <a:ext cx="3726928" cy="13432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当前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EM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步骤中，男生和女生的身高分别服从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(175,10)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(165,10)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，且权重分别为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𝟔𝟕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𝟑𝟑</m:t>
                    </m:r>
                  </m:oMath>
                </a14:m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，请计算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70</m:t>
                    </m:r>
                    <m:r>
                      <a:rPr lang="en-US" altLang="zh-CN" sz="16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endParaRPr lang="en-US" altLang="zh-CN" sz="1600" dirty="0">
                  <a:solidFill>
                    <a:srgbClr val="C00000"/>
                  </a:solidFill>
                  <a:latin typeface="Helvetica Neue" charset="0"/>
                </a:endParaRPr>
              </a:p>
              <a:p>
                <a:pPr marL="342900" indent="-342900">
                  <a:buAutoNum type="alphaUcPeriod"/>
                </a:pP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0.5,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0.5</a:t>
                </a:r>
              </a:p>
              <a:p>
                <a:pPr marL="342900" indent="-342900">
                  <a:buAutoNum type="alphaUcPeriod"/>
                </a:pP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0.67,</a:t>
                </a:r>
                <a:r>
                  <a:rPr lang="zh-CN" altLang="en-US" sz="1600" b="1" dirty="0">
                    <a:solidFill>
                      <a:srgbClr val="C00000"/>
                    </a:solidFill>
                    <a:latin typeface="Helvetica Neue" charset="0"/>
                  </a:rPr>
                  <a:t> </a:t>
                </a:r>
                <a:r>
                  <a:rPr lang="en-US" altLang="zh-CN" sz="1600" b="1" dirty="0">
                    <a:solidFill>
                      <a:srgbClr val="C00000"/>
                    </a:solidFill>
                    <a:latin typeface="Helvetica Neue" charset="0"/>
                  </a:rPr>
                  <a:t>0.33</a:t>
                </a:r>
                <a:endParaRPr lang="zh-CN" altLang="en-US" sz="1600" b="1" dirty="0">
                  <a:solidFill>
                    <a:srgbClr val="C00000"/>
                  </a:solidFill>
                  <a:latin typeface="Helvetica Neue" charset="0"/>
                </a:endParaRPr>
              </a:p>
            </p:txBody>
          </p:sp>
        </mc:Choice>
        <mc:Fallback xmlns="">
          <p:sp>
            <p:nvSpPr>
              <p:cNvPr id="4" name="Rectangle 10">
                <a:extLst>
                  <a:ext uri="{FF2B5EF4-FFF2-40B4-BE49-F238E27FC236}">
                    <a16:creationId xmlns:a16="http://schemas.microsoft.com/office/drawing/2014/main" id="{0CCF44D0-4CB3-BB49-9260-3DA350695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458" y="2058399"/>
                <a:ext cx="3726928" cy="1343253"/>
              </a:xfrm>
              <a:prstGeom prst="rect">
                <a:avLst/>
              </a:prstGeom>
              <a:blipFill>
                <a:blip r:embed="rId3"/>
                <a:stretch>
                  <a:fillRect l="-817" t="-1818" b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1">
            <a:extLst>
              <a:ext uri="{FF2B5EF4-FFF2-40B4-BE49-F238E27FC236}">
                <a16:creationId xmlns:a16="http://schemas.microsoft.com/office/drawing/2014/main" id="{93E8A1D7-FCBF-424F-9A8B-916BB5A8870F}"/>
              </a:ext>
            </a:extLst>
          </p:cNvPr>
          <p:cNvSpPr/>
          <p:nvPr/>
        </p:nvSpPr>
        <p:spPr>
          <a:xfrm>
            <a:off x="6951855" y="1535179"/>
            <a:ext cx="643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Helvetica Neue" charset="0"/>
              </a:rPr>
              <a:t>🔔</a:t>
            </a:r>
            <a:r>
              <a:rPr lang="zh-CN" altLang="en-US" sz="2800" dirty="0">
                <a:solidFill>
                  <a:srgbClr val="000000"/>
                </a:solidFill>
                <a:latin typeface="Helvetica Neue" charset="0"/>
              </a:rPr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0C63D9F-2917-C340-BB35-692EE9A26D45}"/>
                  </a:ext>
                </a:extLst>
              </p:cNvPr>
              <p:cNvSpPr txBox="1"/>
              <p:nvPr/>
            </p:nvSpPr>
            <p:spPr>
              <a:xfrm>
                <a:off x="280790" y="2307781"/>
                <a:ext cx="4735079" cy="639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0C63D9F-2917-C340-BB35-692EE9A26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0" y="2307781"/>
                <a:ext cx="4735079" cy="6396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92518087-89C1-5F4F-8DF8-823D53AA8B2E}"/>
                  </a:ext>
                </a:extLst>
              </p:cNvPr>
              <p:cNvSpPr/>
              <p:nvPr/>
            </p:nvSpPr>
            <p:spPr>
              <a:xfrm>
                <a:off x="280790" y="3114328"/>
                <a:ext cx="3763081" cy="675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zh-CN" altLang="en-US" dirty="0"/>
                  <a:t>式中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92518087-89C1-5F4F-8DF8-823D53AA8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0" y="3114328"/>
                <a:ext cx="3763081" cy="675762"/>
              </a:xfrm>
              <a:prstGeom prst="rect">
                <a:avLst/>
              </a:prstGeom>
              <a:blipFill>
                <a:blip r:embed="rId5"/>
                <a:stretch>
                  <a:fillRect l="-1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9">
                <a:extLst>
                  <a:ext uri="{FF2B5EF4-FFF2-40B4-BE49-F238E27FC236}">
                    <a16:creationId xmlns:a16="http://schemas.microsoft.com/office/drawing/2014/main" id="{8A386945-0F10-F942-8DE0-DD6F6700585F}"/>
                  </a:ext>
                </a:extLst>
              </p:cNvPr>
              <p:cNvSpPr/>
              <p:nvPr/>
            </p:nvSpPr>
            <p:spPr>
              <a:xfrm>
                <a:off x="280790" y="3988881"/>
                <a:ext cx="3102324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就是当前类簇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9">
                <a:extLst>
                  <a:ext uri="{FF2B5EF4-FFF2-40B4-BE49-F238E27FC236}">
                    <a16:creationId xmlns:a16="http://schemas.microsoft.com/office/drawing/2014/main" id="{8A386945-0F10-F942-8DE0-DD6F67005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90" y="3988881"/>
                <a:ext cx="3102324" cy="395621"/>
              </a:xfrm>
              <a:prstGeom prst="rect">
                <a:avLst/>
              </a:prstGeom>
              <a:blipFill>
                <a:blip r:embed="rId6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A8C8DE2-6273-48EC-BFA6-94241235B6A1}"/>
                  </a:ext>
                </a:extLst>
              </p:cNvPr>
              <p:cNvSpPr txBox="1"/>
              <p:nvPr/>
            </p:nvSpPr>
            <p:spPr>
              <a:xfrm>
                <a:off x="5067300" y="3411948"/>
                <a:ext cx="3847089" cy="16553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170</m:t>
                        </m:r>
                      </m:e>
                      <m:e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男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=0.035207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170</m:t>
                        </m:r>
                      </m:e>
                      <m:e>
                        <m:r>
                          <a:rPr lang="zh-CN" altLang="en-US" sz="1400" b="1" i="1">
                            <a:latin typeface="Cambria Math" panose="02040503050406030204" pitchFamily="18" charset="0"/>
                          </a:rPr>
                          <m:t>女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=0.035207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男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=0.67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女</m:t>
                        </m:r>
                      </m:e>
                    </m:d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=0.33</a:t>
                </a:r>
              </a:p>
              <a:p>
                <a:r>
                  <a:rPr lang="en-US" altLang="zh-CN" sz="1400" dirty="0"/>
                  <a:t>P</a:t>
                </a:r>
                <a:r>
                  <a:rPr lang="zh-CN" altLang="en-US" sz="1400" dirty="0"/>
                  <a:t>（男</a:t>
                </a:r>
                <a:r>
                  <a:rPr lang="en-US" altLang="zh-CN" sz="1400" dirty="0"/>
                  <a:t>|170</a:t>
                </a:r>
                <a:r>
                  <a:rPr lang="zh-CN" altLang="en-US" sz="1400" dirty="0"/>
                  <a:t>）</a:t>
                </a:r>
                <a:r>
                  <a:rPr lang="en-US" altLang="zh-CN" sz="1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0.035×0.67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0.035×0.67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+0.035∗0.33</m:t>
                        </m:r>
                      </m:den>
                    </m:f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=0.67</a:t>
                </a:r>
              </a:p>
              <a:p>
                <a:r>
                  <a:rPr lang="en-US" altLang="zh-CN" sz="1400" dirty="0"/>
                  <a:t>P</a:t>
                </a:r>
                <a:r>
                  <a:rPr lang="zh-CN" altLang="en-US" sz="1400" dirty="0"/>
                  <a:t>（女</a:t>
                </a:r>
                <a:r>
                  <a:rPr lang="en-US" altLang="zh-CN" sz="1400" dirty="0"/>
                  <a:t>|170</a:t>
                </a:r>
                <a:r>
                  <a:rPr lang="zh-CN" altLang="en-US" sz="1400" dirty="0"/>
                  <a:t>）</a:t>
                </a:r>
                <a:r>
                  <a:rPr lang="en-US" altLang="zh-CN" sz="14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0.035×0.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num>
                      <m:den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0.035×0.67+0.035∗0.33</m:t>
                        </m:r>
                      </m:den>
                    </m:f>
                  </m:oMath>
                </a14:m>
                <a:r>
                  <a:rPr lang="en-US" altLang="zh-CN" sz="1400" i="1" dirty="0">
                    <a:latin typeface="Cambria Math" panose="02040503050406030204" pitchFamily="18" charset="0"/>
                  </a:rPr>
                  <a:t>=0.33</a:t>
                </a: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A8C8DE2-6273-48EC-BFA6-94241235B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300" y="3411948"/>
                <a:ext cx="3847089" cy="1655325"/>
              </a:xfrm>
              <a:prstGeom prst="rect">
                <a:avLst/>
              </a:prstGeom>
              <a:blipFill>
                <a:blip r:embed="rId7"/>
                <a:stretch>
                  <a:fillRect l="-31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右箭头 9"/>
              <p:cNvSpPr/>
              <p:nvPr/>
            </p:nvSpPr>
            <p:spPr>
              <a:xfrm rot="324819">
                <a:off x="3975434" y="3107175"/>
                <a:ext cx="763836" cy="975536"/>
              </a:xfrm>
              <a:prstGeom prst="rightArrow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solidFill>
                      <a:sysClr val="windowText" lastClr="000000"/>
                    </a:solidFill>
                  </a:rPr>
                  <a:t>代入</a:t>
                </a:r>
                <a:endParaRPr lang="en-US" altLang="zh-CN" sz="800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sz="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8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175,10</m:t>
                          </m:r>
                        </m:e>
                      </m:d>
                    </m:oMath>
                  </m:oMathPara>
                </a14:m>
                <a:endParaRPr lang="en-US" altLang="zh-CN" sz="800" dirty="0">
                  <a:solidFill>
                    <a:sysClr val="windowText" lastClr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8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(165,10)</m:t>
                      </m:r>
                    </m:oMath>
                  </m:oMathPara>
                </a14:m>
                <a:endParaRPr lang="en-US" altLang="zh-CN" sz="800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lang="zh-CN" altLang="en-US" sz="8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0" name="右箭头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24819">
                <a:off x="3975434" y="3107175"/>
                <a:ext cx="763836" cy="97553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左大括号 10"/>
          <p:cNvSpPr/>
          <p:nvPr/>
        </p:nvSpPr>
        <p:spPr>
          <a:xfrm>
            <a:off x="4816261" y="3542176"/>
            <a:ext cx="200891" cy="3096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12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777586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GMM</a:t>
                </a:r>
                <a:r>
                  <a:rPr kumimoji="1" lang="zh-CN" altLang="en-US" dirty="0"/>
                  <a:t>混合高斯分布模型</a:t>
                </a:r>
                <a:endParaRPr kumimoji="1"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Maximization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Step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已经针对每个数据点和类簇计算了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，使用它作为权重，更新新的参数：每个类簇的均值、方差与权重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777586"/>
                <a:ext cx="8229600" cy="3937000"/>
              </a:xfrm>
              <a:blipFill>
                <a:blip r:embed="rId3"/>
                <a:stretch>
                  <a:fillRect l="-667" t="-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2C87656-3F4E-334A-90D0-41F85EDA5A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926990"/>
              </p:ext>
            </p:extLst>
          </p:nvPr>
        </p:nvGraphicFramePr>
        <p:xfrm>
          <a:off x="1230920" y="1836408"/>
          <a:ext cx="21336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Equation" r:id="rId4" imgW="30721300" imgH="15214600" progId="Equation.3">
                  <p:embed/>
                </p:oleObj>
              </mc:Choice>
              <mc:Fallback>
                <p:oleObj name="Equation" r:id="rId4" imgW="30721300" imgH="152146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2C87656-3F4E-334A-90D0-41F85EDA5A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920" y="1836408"/>
                        <a:ext cx="2133600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8">
            <a:extLst>
              <a:ext uri="{FF2B5EF4-FFF2-40B4-BE49-F238E27FC236}">
                <a16:creationId xmlns:a16="http://schemas.microsoft.com/office/drawing/2014/main" id="{0FE529E8-5128-9249-8A5A-36AE86055783}"/>
              </a:ext>
            </a:extLst>
          </p:cNvPr>
          <p:cNvGrpSpPr/>
          <p:nvPr/>
        </p:nvGrpSpPr>
        <p:grpSpPr>
          <a:xfrm>
            <a:off x="1230920" y="2966419"/>
            <a:ext cx="3749675" cy="963613"/>
            <a:chOff x="1035110" y="3217068"/>
            <a:chExt cx="3749675" cy="963613"/>
          </a:xfrm>
        </p:grpSpPr>
        <p:graphicFrame>
          <p:nvGraphicFramePr>
            <p:cNvPr id="6" name="Object 6">
              <a:extLst>
                <a:ext uri="{FF2B5EF4-FFF2-40B4-BE49-F238E27FC236}">
                  <a16:creationId xmlns:a16="http://schemas.microsoft.com/office/drawing/2014/main" id="{E2C83B24-0545-1C49-8E4A-BEBF66FA984B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584385" y="3217068"/>
            <a:ext cx="3200400" cy="963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9" name="Equation" r:id="rId6" imgW="55295800" imgH="15214600" progId="Equation.3">
                    <p:embed/>
                  </p:oleObj>
                </mc:Choice>
                <mc:Fallback>
                  <p:oleObj name="Equation" r:id="rId6" imgW="55295800" imgH="15214600" progId="Equation.3">
                    <p:embed/>
                    <p:pic>
                      <p:nvPicPr>
                        <p:cNvPr id="6" name="Object 6">
                          <a:extLst>
                            <a:ext uri="{FF2B5EF4-FFF2-40B4-BE49-F238E27FC236}">
                              <a16:creationId xmlns:a16="http://schemas.microsoft.com/office/drawing/2014/main" id="{E2C83B24-0545-1C49-8E4A-BEBF66FA98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696"/>
                        <a:stretch>
                          <a:fillRect/>
                        </a:stretch>
                      </p:blipFill>
                      <p:spPr bwMode="auto">
                        <a:xfrm>
                          <a:off x="1584385" y="3217068"/>
                          <a:ext cx="3200400" cy="963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9">
              <a:extLst>
                <a:ext uri="{FF2B5EF4-FFF2-40B4-BE49-F238E27FC236}">
                  <a16:creationId xmlns:a16="http://schemas.microsoft.com/office/drawing/2014/main" id="{75EBAF6F-955D-0142-A95B-A5E6E8B93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110" y="3479006"/>
              <a:ext cx="3841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ym typeface="Symbol" pitchFamily="2" charset="2"/>
                </a:rPr>
                <a:t></a:t>
              </a:r>
              <a:r>
                <a:rPr lang="en-US" altLang="en-US" baseline="-25000" dirty="0">
                  <a:sym typeface="Symbol" pitchFamily="2" charset="2"/>
                </a:rPr>
                <a:t>j</a:t>
              </a:r>
            </a:p>
          </p:txBody>
        </p:sp>
      </p:grp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90FF3581-C0FD-C44D-B87F-F0A1644C51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711297"/>
              </p:ext>
            </p:extLst>
          </p:nvPr>
        </p:nvGraphicFramePr>
        <p:xfrm>
          <a:off x="1230920" y="4021498"/>
          <a:ext cx="213677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Equation" r:id="rId8" imgW="31013400" imgH="12001500" progId="Equation.3">
                  <p:embed/>
                </p:oleObj>
              </mc:Choice>
              <mc:Fallback>
                <p:oleObj name="Equation" r:id="rId8" imgW="31013400" imgH="12001500" progId="Equation.3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90FF3581-C0FD-C44D-B87F-F0A1644C5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920" y="4021498"/>
                        <a:ext cx="213677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338099"/>
                  </p:ext>
                </p:extLst>
              </p:nvPr>
            </p:nvGraphicFramePr>
            <p:xfrm>
              <a:off x="5769842" y="1945986"/>
              <a:ext cx="2847108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036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C1</a:t>
                          </a:r>
                          <a:r>
                            <a:rPr lang="zh-CN" altLang="en-US" dirty="0"/>
                            <a:t>男</a:t>
                          </a:r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dirty="0"/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C2</a:t>
                          </a:r>
                          <a:r>
                            <a:rPr lang="zh-CN" altLang="en-US" dirty="0"/>
                            <a:t>女</a:t>
                          </a:r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dirty="0" smtClean="0"/>
                                  <m:t>，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X1(174)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X2(173)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X3(168)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X4(167)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X5(166)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2338099"/>
                  </p:ext>
                </p:extLst>
              </p:nvPr>
            </p:nvGraphicFramePr>
            <p:xfrm>
              <a:off x="5769842" y="1945986"/>
              <a:ext cx="2847108" cy="2768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036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949036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100641" t="-5333" r="-102564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10"/>
                          <a:stretch>
                            <a:fillRect l="-200641" t="-5333" r="-2564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X1(174)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X2(173)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X3(168)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0.6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X4(167)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X5(166)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0.9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圆角矩形 10"/>
          <p:cNvSpPr/>
          <p:nvPr/>
        </p:nvSpPr>
        <p:spPr>
          <a:xfrm>
            <a:off x="6659995" y="1945986"/>
            <a:ext cx="2119745" cy="87232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777759" y="2860308"/>
            <a:ext cx="1808019" cy="185427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8616950" y="2343793"/>
            <a:ext cx="366526" cy="1614055"/>
          </a:xfrm>
          <a:custGeom>
            <a:avLst/>
            <a:gdLst>
              <a:gd name="connsiteX0" fmla="*/ 183573 w 366526"/>
              <a:gd name="connsiteY0" fmla="*/ 0 h 1614055"/>
              <a:gd name="connsiteX1" fmla="*/ 342900 w 366526"/>
              <a:gd name="connsiteY1" fmla="*/ 301337 h 1614055"/>
              <a:gd name="connsiteX2" fmla="*/ 329046 w 366526"/>
              <a:gd name="connsiteY2" fmla="*/ 1378527 h 1614055"/>
              <a:gd name="connsiteX3" fmla="*/ 0 w 366526"/>
              <a:gd name="connsiteY3" fmla="*/ 1614055 h 161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526" h="1614055">
                <a:moveTo>
                  <a:pt x="183573" y="0"/>
                </a:moveTo>
                <a:cubicBezTo>
                  <a:pt x="251114" y="35791"/>
                  <a:pt x="318655" y="71583"/>
                  <a:pt x="342900" y="301337"/>
                </a:cubicBezTo>
                <a:cubicBezTo>
                  <a:pt x="367145" y="531091"/>
                  <a:pt x="386196" y="1159741"/>
                  <a:pt x="329046" y="1378527"/>
                </a:cubicBezTo>
                <a:cubicBezTo>
                  <a:pt x="271896" y="1597313"/>
                  <a:pt x="135948" y="1605684"/>
                  <a:pt x="0" y="1614055"/>
                </a:cubicBezTo>
              </a:path>
            </a:pathLst>
          </a:custGeom>
          <a:noFill/>
          <a:ln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62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777586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GMM</a:t>
                </a:r>
                <a:r>
                  <a:rPr kumimoji="1" lang="zh-CN" altLang="en-US" dirty="0"/>
                  <a:t>混合高斯分布模型</a:t>
                </a:r>
                <a:endParaRPr kumimoji="1" lang="en-US" altLang="zh-CN" dirty="0"/>
              </a:p>
              <a:p>
                <a:pPr lvl="1"/>
                <a:r>
                  <a:rPr lang="en-US" altLang="zh-CN" dirty="0">
                    <a:solidFill>
                      <a:srgbClr val="C00000"/>
                    </a:solidFill>
                  </a:rPr>
                  <a:t>Maximization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Step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dirty="0"/>
                  <a:t>已经针对每个数据点和类簇计算了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，使用它作为权重，更新新的参数：每个类簇的均值、方差与权重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777586"/>
                <a:ext cx="8229600" cy="3937000"/>
              </a:xfrm>
              <a:blipFill>
                <a:blip r:embed="rId3"/>
                <a:stretch>
                  <a:fillRect l="-667" t="-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2C87656-3F4E-334A-90D0-41F85EDA5A0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30920" y="1836408"/>
          <a:ext cx="21336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Equation" r:id="rId4" imgW="30721300" imgH="15214600" progId="Equation.3">
                  <p:embed/>
                </p:oleObj>
              </mc:Choice>
              <mc:Fallback>
                <p:oleObj name="Equation" r:id="rId4" imgW="30721300" imgH="152146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82C87656-3F4E-334A-90D0-41F85EDA5A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920" y="1836408"/>
                        <a:ext cx="2133600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90FF3581-C0FD-C44D-B87F-F0A1644C51E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30920" y="4021498"/>
          <a:ext cx="213677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Equation" r:id="rId6" imgW="31013400" imgH="12001500" progId="Equation.3">
                  <p:embed/>
                </p:oleObj>
              </mc:Choice>
              <mc:Fallback>
                <p:oleObj name="Equation" r:id="rId6" imgW="31013400" imgH="12001500" progId="Equation.3">
                  <p:embed/>
                  <p:pic>
                    <p:nvPicPr>
                      <p:cNvPr id="8" name="Object 8">
                        <a:extLst>
                          <a:ext uri="{FF2B5EF4-FFF2-40B4-BE49-F238E27FC236}">
                            <a16:creationId xmlns:a16="http://schemas.microsoft.com/office/drawing/2014/main" id="{90FF3581-C0FD-C44D-B87F-F0A1644C5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920" y="4021498"/>
                        <a:ext cx="213677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11">
            <a:extLst>
              <a:ext uri="{FF2B5EF4-FFF2-40B4-BE49-F238E27FC236}">
                <a16:creationId xmlns:a16="http://schemas.microsoft.com/office/drawing/2014/main" id="{AB06CA3A-62A6-4040-903D-1560D741D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592" y="2137981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AB48FC08-7F0C-FB44-9237-6CCCC8FC4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086" y="1919438"/>
            <a:ext cx="31086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99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你能观察到与</a:t>
            </a:r>
            <a:r>
              <a:rPr lang="en-US" altLang="zh-CN" sz="2000" dirty="0">
                <a:solidFill>
                  <a:srgbClr val="0099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2000" dirty="0">
                <a:solidFill>
                  <a:srgbClr val="0099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的联系吗？</a:t>
            </a:r>
            <a:endParaRPr lang="en-US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2">
                <a:extLst>
                  <a:ext uri="{FF2B5EF4-FFF2-40B4-BE49-F238E27FC236}">
                    <a16:creationId xmlns:a16="http://schemas.microsoft.com/office/drawing/2014/main" id="{4E8538C1-CA9A-484B-A096-238CE0AD38F0}"/>
                  </a:ext>
                </a:extLst>
              </p:cNvPr>
              <p:cNvSpPr/>
              <p:nvPr/>
            </p:nvSpPr>
            <p:spPr>
              <a:xfrm>
                <a:off x="6500752" y="2472186"/>
                <a:ext cx="1897314" cy="720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is-I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2">
                <a:extLst>
                  <a:ext uri="{FF2B5EF4-FFF2-40B4-BE49-F238E27FC236}">
                    <a16:creationId xmlns:a16="http://schemas.microsoft.com/office/drawing/2014/main" id="{4E8538C1-CA9A-484B-A096-238CE0AD3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752" y="2472186"/>
                <a:ext cx="1897314" cy="7201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/>
          <p:cNvSpPr/>
          <p:nvPr/>
        </p:nvSpPr>
        <p:spPr>
          <a:xfrm>
            <a:off x="2071255" y="1836408"/>
            <a:ext cx="917863" cy="4184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圆角矩形 16"/>
              <p:cNvSpPr/>
              <p:nvPr/>
            </p:nvSpPr>
            <p:spPr>
              <a:xfrm>
                <a:off x="5133439" y="3262506"/>
                <a:ext cx="3619499" cy="882322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𝑛𝑘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只能取</a:t>
                </a:r>
                <a:r>
                  <a:rPr lang="en-US" altLang="zh-CN" sz="1600" dirty="0">
                    <a:solidFill>
                      <a:sysClr val="windowText" lastClr="000000"/>
                    </a:solidFill>
                  </a:rPr>
                  <a:t>0</a:t>
                </a:r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或者</a:t>
                </a:r>
                <a:r>
                  <a:rPr lang="en-US" altLang="zh-CN" sz="1600" dirty="0">
                    <a:solidFill>
                      <a:sysClr val="windowText" lastClr="000000"/>
                    </a:solidFill>
                  </a:rPr>
                  <a:t>1</a:t>
                </a:r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，称为硬分配</a:t>
                </a:r>
                <a:endParaRPr lang="en-US" altLang="zh-CN" sz="1600" dirty="0">
                  <a:solidFill>
                    <a:sysClr val="windowText" lastClr="000000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>
                    <a:solidFill>
                      <a:sysClr val="windowText" lastClr="000000"/>
                    </a:solidFill>
                  </a:rPr>
                  <a:t>是一个概率，称为软分配</a:t>
                </a:r>
              </a:p>
            </p:txBody>
          </p:sp>
        </mc:Choice>
        <mc:Fallback>
          <p:sp>
            <p:nvSpPr>
              <p:cNvPr id="17" name="圆角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39" y="3262506"/>
                <a:ext cx="3619499" cy="88232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圆角矩形 17"/>
          <p:cNvSpPr/>
          <p:nvPr/>
        </p:nvSpPr>
        <p:spPr>
          <a:xfrm>
            <a:off x="7706591" y="2542309"/>
            <a:ext cx="315191" cy="2528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0FE529E8-5128-9249-8A5A-36AE86055783}"/>
              </a:ext>
            </a:extLst>
          </p:cNvPr>
          <p:cNvGrpSpPr/>
          <p:nvPr/>
        </p:nvGrpSpPr>
        <p:grpSpPr>
          <a:xfrm>
            <a:off x="888020" y="2947023"/>
            <a:ext cx="3749675" cy="963613"/>
            <a:chOff x="1035110" y="3217068"/>
            <a:chExt cx="3749675" cy="963613"/>
          </a:xfrm>
        </p:grpSpPr>
        <p:graphicFrame>
          <p:nvGraphicFramePr>
            <p:cNvPr id="21" name="Object 6">
              <a:extLst>
                <a:ext uri="{FF2B5EF4-FFF2-40B4-BE49-F238E27FC236}">
                  <a16:creationId xmlns:a16="http://schemas.microsoft.com/office/drawing/2014/main" id="{E2C83B24-0545-1C49-8E4A-BEBF66FA984B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584385" y="3217068"/>
            <a:ext cx="3200400" cy="963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Equation" r:id="rId10" imgW="55295800" imgH="15214600" progId="Equation.3">
                    <p:embed/>
                  </p:oleObj>
                </mc:Choice>
                <mc:Fallback>
                  <p:oleObj name="Equation" r:id="rId10" imgW="55295800" imgH="15214600" progId="Equation.3">
                    <p:embed/>
                    <p:pic>
                      <p:nvPicPr>
                        <p:cNvPr id="6" name="Object 6">
                          <a:extLst>
                            <a:ext uri="{FF2B5EF4-FFF2-40B4-BE49-F238E27FC236}">
                              <a16:creationId xmlns:a16="http://schemas.microsoft.com/office/drawing/2014/main" id="{E2C83B24-0545-1C49-8E4A-BEBF66FA98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696"/>
                        <a:stretch>
                          <a:fillRect/>
                        </a:stretch>
                      </p:blipFill>
                      <p:spPr bwMode="auto">
                        <a:xfrm>
                          <a:off x="1584385" y="3217068"/>
                          <a:ext cx="3200400" cy="963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75EBAF6F-955D-0142-A95B-A5E6E8B93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110" y="3479006"/>
              <a:ext cx="3841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>
                  <a:sym typeface="Symbol" pitchFamily="2" charset="2"/>
                </a:rPr>
                <a:t></a:t>
              </a:r>
              <a:r>
                <a:rPr lang="en-US" altLang="en-US" baseline="-25000" dirty="0">
                  <a:sym typeface="Symbol" pitchFamily="2" charset="2"/>
                </a:rPr>
                <a:t>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690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80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GMM</a:t>
                </a:r>
                <a:r>
                  <a:rPr kumimoji="1" lang="zh-CN" altLang="en-US" dirty="0"/>
                  <a:t>混合高斯分布模型</a:t>
                </a:r>
                <a:endParaRPr kumimoji="1" lang="en-US" altLang="zh-CN" dirty="0"/>
              </a:p>
              <a:p>
                <a:r>
                  <a:rPr kumimoji="1" lang="zh-CN" altLang="en-US" dirty="0"/>
                  <a:t>从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维到多维（</a:t>
                </a:r>
                <a:r>
                  <a:rPr kumimoji="1" lang="en-US" altLang="zh-CN" dirty="0"/>
                  <a:t>2</a:t>
                </a:r>
                <a:r>
                  <a:rPr kumimoji="1" lang="zh-CN" altLang="en-US" dirty="0"/>
                  <a:t>维）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高斯混合模型的本质</a:t>
                </a:r>
                <a:endParaRPr kumimoji="1" lang="en-US" altLang="zh-CN" dirty="0"/>
              </a:p>
              <a:p>
                <a:pPr lvl="1"/>
                <a:r>
                  <a:rPr lang="zh-CN" altLang="en-US" dirty="0"/>
                  <a:t>将简单的模型混合起来成为复杂的模型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如何基于已知的一组数据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zh-CN" altLang="en-US" dirty="0"/>
                  <a:t>，“还原”出背后的模型？</a:t>
                </a:r>
                <a:endParaRPr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944FD81-1A31-D74C-BD6F-7F528045F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/>
              <p:nvPr/>
            </p:nvSpPr>
            <p:spPr>
              <a:xfrm>
                <a:off x="2381354" y="2151949"/>
                <a:ext cx="2762295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354" y="2151949"/>
                <a:ext cx="2762295" cy="67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/>
              <p:nvPr/>
            </p:nvSpPr>
            <p:spPr>
              <a:xfrm>
                <a:off x="5444005" y="2294751"/>
                <a:ext cx="2262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zh-CN" altLang="en-US" dirty="0"/>
                  <a:t>式中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05" y="2294751"/>
                <a:ext cx="2262158" cy="276999"/>
              </a:xfrm>
              <a:prstGeom prst="rect">
                <a:avLst/>
              </a:prstGeom>
              <a:blipFill>
                <a:blip r:embed="rId4"/>
                <a:stretch>
                  <a:fillRect l="-6199" t="-171739" r="-3235" b="-26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2">
            <a:extLst>
              <a:ext uri="{FF2B5EF4-FFF2-40B4-BE49-F238E27FC236}">
                <a16:creationId xmlns:a16="http://schemas.microsoft.com/office/drawing/2014/main" id="{354ADCDD-5240-4643-9F99-CDC0321BFD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24" y="3274129"/>
            <a:ext cx="2410869" cy="1572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4F2DF8BF-5FC6-204D-ACFA-20C1574F7A77}"/>
                  </a:ext>
                </a:extLst>
              </p:cNvPr>
              <p:cNvSpPr/>
              <p:nvPr/>
            </p:nvSpPr>
            <p:spPr>
              <a:xfrm>
                <a:off x="1998178" y="3587339"/>
                <a:ext cx="227459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dirty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altLang="zh-CN" sz="2000" b="1" i="0" dirty="0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000" b="1" i="0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4F2DF8BF-5FC6-204D-ACFA-20C1574F7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178" y="3587339"/>
                <a:ext cx="2274597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11">
            <a:extLst>
              <a:ext uri="{FF2B5EF4-FFF2-40B4-BE49-F238E27FC236}">
                <a16:creationId xmlns:a16="http://schemas.microsoft.com/office/drawing/2014/main" id="{F73DFC8F-18A5-2C47-9C8C-5125DBE07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449" y="372960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7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/>
              <a:t>维）</a:t>
            </a:r>
            <a:endParaRPr kumimoji="1"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/>
              <p:nvPr/>
            </p:nvSpPr>
            <p:spPr>
              <a:xfrm>
                <a:off x="1542042" y="1598434"/>
                <a:ext cx="2762295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042" y="1598434"/>
                <a:ext cx="2762295" cy="672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>
            <a:extLst>
              <a:ext uri="{FF2B5EF4-FFF2-40B4-BE49-F238E27FC236}">
                <a16:creationId xmlns:a16="http://schemas.microsoft.com/office/drawing/2014/main" id="{5F339C3C-C6D4-034A-B15A-981B34E1CE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0" y="2456198"/>
            <a:ext cx="3313019" cy="21603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/>
              <p:nvPr/>
            </p:nvSpPr>
            <p:spPr>
              <a:xfrm>
                <a:off x="4572000" y="1730527"/>
                <a:ext cx="2262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zh-CN" altLang="en-US" dirty="0"/>
                  <a:t>式中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30527"/>
                <a:ext cx="2262158" cy="276999"/>
              </a:xfrm>
              <a:prstGeom prst="rect">
                <a:avLst/>
              </a:prstGeom>
              <a:blipFill>
                <a:blip r:embed="rId4"/>
                <a:stretch>
                  <a:fillRect l="-6199" t="-177778" r="-2965" b="-26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箭头 5"/>
          <p:cNvSpPr/>
          <p:nvPr/>
        </p:nvSpPr>
        <p:spPr>
          <a:xfrm>
            <a:off x="4025437" y="2762249"/>
            <a:ext cx="899559" cy="4052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822920" y="3739395"/>
            <a:ext cx="3338946" cy="98242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ysClr val="windowText" lastClr="000000"/>
                </a:solidFill>
              </a:rPr>
              <a:t>红色数据：由三个蓝色正态分布数据组合而成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ysClr val="windowText" lastClr="000000"/>
                </a:solidFill>
              </a:rPr>
              <a:t>三个正态分布的均值和方差不同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918" y="2391847"/>
            <a:ext cx="3670981" cy="9004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041" y="3421366"/>
            <a:ext cx="1772681" cy="12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0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/>
              <a:t>维）</a:t>
            </a:r>
            <a:endParaRPr kumimoji="1"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/>
              <p:nvPr/>
            </p:nvSpPr>
            <p:spPr>
              <a:xfrm>
                <a:off x="1542042" y="1598434"/>
                <a:ext cx="2762295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B841081F-E511-1F4F-8A4F-F0B88072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042" y="1598434"/>
                <a:ext cx="2762295" cy="672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/>
              <p:nvPr/>
            </p:nvSpPr>
            <p:spPr>
              <a:xfrm>
                <a:off x="4572000" y="1759528"/>
                <a:ext cx="22621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zh-CN" altLang="en-US" dirty="0"/>
                  <a:t>式中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1D729F4E-F166-464C-A272-984E8BA22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59528"/>
                <a:ext cx="2262158" cy="276999"/>
              </a:xfrm>
              <a:prstGeom prst="rect">
                <a:avLst/>
              </a:prstGeom>
              <a:blipFill>
                <a:blip r:embed="rId3"/>
                <a:stretch>
                  <a:fillRect l="-6199" t="-177778" r="-2965" b="-26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0">
            <a:extLst>
              <a:ext uri="{FF2B5EF4-FFF2-40B4-BE49-F238E27FC236}">
                <a16:creationId xmlns:a16="http://schemas.microsoft.com/office/drawing/2014/main" id="{849E0DD0-37A5-5745-91BD-D9BD60D013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" y="2550971"/>
            <a:ext cx="3510225" cy="1833994"/>
          </a:xfrm>
          <a:prstGeom prst="rect">
            <a:avLst/>
          </a:prstGeom>
        </p:spPr>
      </p:pic>
      <p:sp>
        <p:nvSpPr>
          <p:cNvPr id="7" name="左箭头 6"/>
          <p:cNvSpPr/>
          <p:nvPr/>
        </p:nvSpPr>
        <p:spPr>
          <a:xfrm>
            <a:off x="3827318" y="3017904"/>
            <a:ext cx="578427" cy="4052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6" name="Picture 4" descr="gaussian mixture mode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69" y="3582239"/>
            <a:ext cx="1572202" cy="117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圆角矩形 9"/>
          <p:cNvSpPr/>
          <p:nvPr/>
        </p:nvSpPr>
        <p:spPr>
          <a:xfrm>
            <a:off x="3827318" y="3783943"/>
            <a:ext cx="3338946" cy="108105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ysClr val="windowText" lastClr="000000"/>
                </a:solidFill>
              </a:rPr>
              <a:t>粉色数据：由红、绿、蓝</a:t>
            </a:r>
            <a:r>
              <a:rPr lang="en-US" altLang="zh-CN" sz="1600" dirty="0">
                <a:solidFill>
                  <a:sysClr val="windowText" lastClr="000000"/>
                </a:solidFill>
              </a:rPr>
              <a:t>3</a:t>
            </a:r>
            <a:r>
              <a:rPr lang="zh-CN" altLang="en-US" sz="1600" dirty="0">
                <a:solidFill>
                  <a:sysClr val="windowText" lastClr="000000"/>
                </a:solidFill>
              </a:rPr>
              <a:t>个正态分布数据组合而成</a:t>
            </a:r>
            <a:endParaRPr lang="en-US" altLang="zh-CN" sz="1600" dirty="0">
              <a:solidFill>
                <a:sysClr val="windowText" lastClr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ysClr val="windowText" lastClr="000000"/>
                </a:solidFill>
              </a:rPr>
              <a:t>三个</a:t>
            </a:r>
            <a:r>
              <a:rPr lang="en-US" altLang="zh-CN" sz="1500" dirty="0">
                <a:solidFill>
                  <a:sysClr val="windowText" lastClr="000000"/>
                </a:solidFill>
              </a:rPr>
              <a:t>2</a:t>
            </a:r>
            <a:r>
              <a:rPr lang="zh-CN" altLang="en-US" sz="1500" dirty="0">
                <a:solidFill>
                  <a:sysClr val="windowText" lastClr="000000"/>
                </a:solidFill>
              </a:rPr>
              <a:t>维正态分布的均值和协方差不同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241" y="2462148"/>
            <a:ext cx="4399399" cy="89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3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维）</a:t>
            </a:r>
            <a:endParaRPr kumimoji="1" lang="en-US" altLang="zh-CN" dirty="0"/>
          </a:p>
          <a:p>
            <a:pPr lvl="1"/>
            <a:r>
              <a:rPr lang="zh-CN" altLang="en-US" dirty="0"/>
              <a:t>考虑多维数据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Expectation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Step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3C97FB5E-4998-6245-B9C6-76CE07E42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185" y="2454785"/>
            <a:ext cx="1676400" cy="1815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 dirty="0">
                <a:latin typeface="Times" pitchFamily="2" charset="0"/>
              </a:rPr>
              <a:t>x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  <a:r>
              <a:rPr lang="en-US" altLang="en-US" sz="1600" dirty="0">
                <a:latin typeface="Times" pitchFamily="2" charset="0"/>
              </a:rPr>
              <a:t>={</a:t>
            </a:r>
            <a:r>
              <a:rPr lang="en-US" altLang="en-US" sz="1600" i="1" dirty="0">
                <a:latin typeface="Times" pitchFamily="2" charset="0"/>
              </a:rPr>
              <a:t>r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  <a:r>
              <a:rPr lang="en-US" altLang="en-US" sz="1600" i="1" dirty="0">
                <a:latin typeface="Times" pitchFamily="2" charset="0"/>
              </a:rPr>
              <a:t>, g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  <a:r>
              <a:rPr lang="en-US" altLang="en-US" sz="1600" i="1" dirty="0">
                <a:latin typeface="Times" pitchFamily="2" charset="0"/>
              </a:rPr>
              <a:t>, b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  <a:r>
              <a:rPr lang="en-US" altLang="en-US" sz="16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600" i="1" dirty="0">
                <a:latin typeface="Times" pitchFamily="2" charset="0"/>
              </a:rPr>
              <a:t>x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  <a:r>
              <a:rPr lang="en-US" altLang="en-US" sz="1600" dirty="0">
                <a:latin typeface="Times" pitchFamily="2" charset="0"/>
              </a:rPr>
              <a:t>={</a:t>
            </a:r>
            <a:r>
              <a:rPr lang="en-US" altLang="en-US" sz="1600" i="1" dirty="0">
                <a:latin typeface="Times" pitchFamily="2" charset="0"/>
              </a:rPr>
              <a:t>r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  <a:r>
              <a:rPr lang="en-US" altLang="en-US" sz="1600" i="1" dirty="0">
                <a:latin typeface="Times" pitchFamily="2" charset="0"/>
              </a:rPr>
              <a:t>, g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  <a:r>
              <a:rPr lang="en-US" altLang="en-US" sz="1600" i="1" dirty="0">
                <a:latin typeface="Times" pitchFamily="2" charset="0"/>
              </a:rPr>
              <a:t>, b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  <a:r>
              <a:rPr lang="en-US" altLang="en-US" sz="16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600" dirty="0">
                <a:latin typeface="Times" pitchFamily="2" charset="0"/>
              </a:rPr>
              <a:t>…</a:t>
            </a:r>
          </a:p>
          <a:p>
            <a:pPr>
              <a:spcBef>
                <a:spcPct val="50000"/>
              </a:spcBef>
            </a:pPr>
            <a:r>
              <a:rPr lang="en-US" altLang="en-US" sz="1600" i="1" dirty="0">
                <a:latin typeface="Times" pitchFamily="2" charset="0"/>
              </a:rPr>
              <a:t>x</a:t>
            </a:r>
            <a:r>
              <a:rPr lang="en-US" altLang="en-US" sz="1600" i="1" baseline="-25000" dirty="0">
                <a:latin typeface="Times" pitchFamily="2" charset="0"/>
              </a:rPr>
              <a:t>i</a:t>
            </a:r>
            <a:r>
              <a:rPr lang="en-US" altLang="en-US" sz="1600" dirty="0">
                <a:latin typeface="Times" pitchFamily="2" charset="0"/>
              </a:rPr>
              <a:t>={</a:t>
            </a:r>
            <a:r>
              <a:rPr lang="en-US" altLang="en-US" sz="1600" i="1" dirty="0" err="1">
                <a:latin typeface="Times" pitchFamily="2" charset="0"/>
              </a:rPr>
              <a:t>r</a:t>
            </a:r>
            <a:r>
              <a:rPr lang="en-US" altLang="en-US" sz="1600" i="1" baseline="-25000" dirty="0" err="1">
                <a:latin typeface="Times" pitchFamily="2" charset="0"/>
              </a:rPr>
              <a:t>i</a:t>
            </a:r>
            <a:r>
              <a:rPr lang="en-US" altLang="en-US" sz="1600" i="1" dirty="0">
                <a:latin typeface="Times" pitchFamily="2" charset="0"/>
              </a:rPr>
              <a:t>, </a:t>
            </a:r>
            <a:r>
              <a:rPr lang="en-US" altLang="en-US" sz="1600" i="1" dirty="0" err="1">
                <a:latin typeface="Times" pitchFamily="2" charset="0"/>
              </a:rPr>
              <a:t>g</a:t>
            </a:r>
            <a:r>
              <a:rPr lang="en-US" altLang="en-US" sz="1600" i="1" baseline="-25000" dirty="0" err="1">
                <a:latin typeface="Times" pitchFamily="2" charset="0"/>
              </a:rPr>
              <a:t>i</a:t>
            </a:r>
            <a:r>
              <a:rPr lang="en-US" altLang="en-US" sz="1600" i="1" dirty="0">
                <a:latin typeface="Times" pitchFamily="2" charset="0"/>
              </a:rPr>
              <a:t>, b</a:t>
            </a:r>
            <a:r>
              <a:rPr lang="en-US" altLang="en-US" sz="1600" i="1" baseline="-25000" dirty="0">
                <a:latin typeface="Times" pitchFamily="2" charset="0"/>
              </a:rPr>
              <a:t>i</a:t>
            </a:r>
            <a:r>
              <a:rPr lang="en-US" altLang="en-US" sz="16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600" dirty="0">
                <a:latin typeface="Times" pitchFamily="2" charset="0"/>
              </a:rPr>
              <a:t>…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82BECE-0FF4-894A-8CAB-A8089882D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0185" y="2454785"/>
            <a:ext cx="2286000" cy="1622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600" dirty="0">
                <a:latin typeface="Times" pitchFamily="2" charset="0"/>
              </a:rPr>
              <a:t>Cluster Parameters</a:t>
            </a:r>
          </a:p>
          <a:p>
            <a:pPr algn="ctr"/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dirty="0">
                <a:latin typeface="Times" pitchFamily="2" charset="0"/>
              </a:rPr>
              <a:t> for C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</a:p>
          <a:p>
            <a:pPr algn="ctr"/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dirty="0">
                <a:latin typeface="Times" pitchFamily="2" charset="0"/>
              </a:rPr>
              <a:t> for C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</a:p>
          <a:p>
            <a:pPr algn="ctr"/>
            <a:endParaRPr lang="en-US" altLang="en-US" sz="1600" i="1" baseline="-25000" dirty="0">
              <a:latin typeface="Times" pitchFamily="2" charset="0"/>
            </a:endParaRPr>
          </a:p>
          <a:p>
            <a:pPr algn="ctr"/>
            <a:r>
              <a:rPr lang="en-US" altLang="en-US" sz="1600" dirty="0">
                <a:latin typeface="Times" pitchFamily="2" charset="0"/>
              </a:rPr>
              <a:t>…</a:t>
            </a:r>
            <a:endParaRPr lang="en-US" altLang="en-US" sz="1600" i="1" dirty="0">
              <a:latin typeface="Times" pitchFamily="2" charset="0"/>
            </a:endParaRPr>
          </a:p>
          <a:p>
            <a:pPr algn="ctr"/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600" i="1" baseline="-25000" dirty="0" err="1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600" i="1" dirty="0" err="1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600" i="1" baseline="-25000" dirty="0" err="1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600" i="1" dirty="0" err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600" i="1" baseline="-25000" dirty="0" err="1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600" dirty="0">
                <a:latin typeface="Times" pitchFamily="2" charset="0"/>
              </a:rPr>
              <a:t> for </a:t>
            </a:r>
            <a:r>
              <a:rPr lang="en-US" altLang="en-US" sz="1600" dirty="0" err="1">
                <a:latin typeface="Times" pitchFamily="2" charset="0"/>
              </a:rPr>
              <a:t>C</a:t>
            </a:r>
            <a:r>
              <a:rPr lang="en-US" altLang="en-US" sz="1600" i="1" baseline="-25000" dirty="0" err="1">
                <a:latin typeface="Times" pitchFamily="2" charset="0"/>
              </a:rPr>
              <a:t>k</a:t>
            </a:r>
            <a:endParaRPr lang="en-US" altLang="en-US" sz="1600" i="1" baseline="-25000" dirty="0">
              <a:latin typeface="Times" pitchFamily="2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5A27CD1A-36C6-764F-9AD2-4F1F58C96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476" y="2028798"/>
            <a:ext cx="16145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已知数据</a:t>
            </a:r>
            <a:r>
              <a:rPr lang="en-U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6C5DEB07-CAFD-6D45-B22B-1C290F769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476" y="2028798"/>
            <a:ext cx="161454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当前估计</a:t>
            </a:r>
            <a:r>
              <a:rPr lang="en-US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FB0B9EA2-5BB3-1945-87A1-6B3007B17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5983" y="2028798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输出：分配结果</a:t>
            </a:r>
            <a:endParaRPr lang="en-US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B0FEC88E-090C-864A-B6D9-2995A973B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785" y="3010357"/>
            <a:ext cx="45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latin typeface="Tahoma" panose="020B0604030504040204" pitchFamily="34" charset="0"/>
              </a:rPr>
              <a:t>+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39A87EC7-EF96-FE40-BF86-2C50B90C1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4785" y="3086557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A7EED-8687-744B-A131-F4414BB48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585" y="2466109"/>
            <a:ext cx="2133600" cy="17634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600" i="1" dirty="0">
              <a:latin typeface="Times" pitchFamily="2" charset="0"/>
            </a:endParaRPr>
          </a:p>
          <a:p>
            <a:pPr algn="ctr"/>
            <a:r>
              <a:rPr lang="en-US" altLang="en-US" sz="1600" i="1" dirty="0">
                <a:latin typeface="Times" pitchFamily="2" charset="0"/>
              </a:rPr>
              <a:t>p</a:t>
            </a:r>
            <a:r>
              <a:rPr lang="en-US" altLang="en-US" sz="1600" dirty="0">
                <a:latin typeface="Times" pitchFamily="2" charset="0"/>
              </a:rPr>
              <a:t>(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600" i="1" dirty="0">
                <a:latin typeface="Times" pitchFamily="2" charset="0"/>
              </a:rPr>
              <a:t>x</a:t>
            </a:r>
            <a:r>
              <a:rPr lang="en-US" altLang="en-US" sz="1600" i="1" baseline="-25000" dirty="0">
                <a:latin typeface="Times" pitchFamily="2" charset="0"/>
              </a:rPr>
              <a:t>1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p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(C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1600" i="1" dirty="0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600" i="1" dirty="0">
                <a:latin typeface="Times" pitchFamily="2" charset="0"/>
              </a:rPr>
              <a:t>x</a:t>
            </a:r>
            <a:r>
              <a:rPr lang="en-US" altLang="en-US" sz="1600" i="1" baseline="-25000" dirty="0">
                <a:latin typeface="Times" pitchFamily="2" charset="0"/>
              </a:rPr>
              <a:t>2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600" dirty="0">
                <a:latin typeface="Times" pitchFamily="2" charset="0"/>
                <a:sym typeface="Symbol" pitchFamily="2" charset="2"/>
              </a:rPr>
              <a:t>…</a:t>
            </a:r>
          </a:p>
          <a:p>
            <a:pPr algn="ctr"/>
            <a:r>
              <a:rPr lang="en-US" altLang="en-US" sz="1600" i="1" dirty="0">
                <a:latin typeface="Times" pitchFamily="2" charset="0"/>
              </a:rPr>
              <a:t>p</a:t>
            </a:r>
            <a:r>
              <a:rPr lang="en-US" altLang="en-US" sz="1600" dirty="0">
                <a:latin typeface="Times" pitchFamily="2" charset="0"/>
              </a:rPr>
              <a:t>(</a:t>
            </a:r>
            <a:r>
              <a:rPr lang="en-US" altLang="en-US" sz="1600" dirty="0" err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600" i="1" baseline="-25000" dirty="0" err="1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1600" i="1" dirty="0" err="1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600" i="1" dirty="0" err="1">
                <a:latin typeface="Times" pitchFamily="2" charset="0"/>
              </a:rPr>
              <a:t>x</a:t>
            </a:r>
            <a:r>
              <a:rPr lang="en-US" altLang="en-US" sz="1600" i="1" baseline="-25000" dirty="0" err="1">
                <a:latin typeface="Times" pitchFamily="2" charset="0"/>
              </a:rPr>
              <a:t>i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600" dirty="0">
                <a:latin typeface="Times" pitchFamily="2" charset="0"/>
                <a:sym typeface="Symbol" pitchFamily="2" charset="2"/>
              </a:rPr>
              <a:t>…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7280B89-DCFD-824C-BBBD-1675D564D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337484"/>
              </p:ext>
            </p:extLst>
          </p:nvPr>
        </p:nvGraphicFramePr>
        <p:xfrm>
          <a:off x="2246678" y="4144231"/>
          <a:ext cx="4157932" cy="69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Equation" r:id="rId3" imgW="73431400" imgH="13462000" progId="Equation.3">
                  <p:embed/>
                </p:oleObj>
              </mc:Choice>
              <mc:Fallback>
                <p:oleObj name="Equation" r:id="rId3" imgW="73431400" imgH="13462000" progId="Equation.3">
                  <p:embed/>
                  <p:pic>
                    <p:nvPicPr>
                      <p:cNvPr id="13" name="Object 11">
                        <a:extLst>
                          <a:ext uri="{FF2B5EF4-FFF2-40B4-BE49-F238E27FC236}">
                            <a16:creationId xmlns:a16="http://schemas.microsoft.com/office/drawing/2014/main" id="{87280B89-DCFD-824C-BBBD-1675D564D5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678" y="4144231"/>
                        <a:ext cx="4157932" cy="69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下弧形箭头 12"/>
          <p:cNvSpPr/>
          <p:nvPr/>
        </p:nvSpPr>
        <p:spPr>
          <a:xfrm>
            <a:off x="6404610" y="4333240"/>
            <a:ext cx="1318260" cy="537210"/>
          </a:xfrm>
          <a:prstGeom prst="curvedUp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28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</a:t>
            </a:r>
            <a:endParaRPr kumimoji="1" lang="en-US" altLang="zh-CN" dirty="0"/>
          </a:p>
          <a:p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维）</a:t>
            </a:r>
            <a:endParaRPr kumimoji="1" lang="en-US" altLang="zh-CN" dirty="0"/>
          </a:p>
          <a:p>
            <a:pPr lvl="1"/>
            <a:r>
              <a:rPr lang="zh-CN" altLang="en-US" dirty="0"/>
              <a:t>考虑多维数据 </a:t>
            </a:r>
            <a:r>
              <a:rPr lang="en-US" altLang="zh-CN" dirty="0">
                <a:solidFill>
                  <a:srgbClr val="C00000"/>
                </a:solidFill>
              </a:rPr>
              <a:t>–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Maximization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Step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F04DE12-916E-9549-B492-0F882754B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190" y="2306620"/>
            <a:ext cx="1676400" cy="1600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400" i="1" dirty="0">
                <a:latin typeface="Times" pitchFamily="2" charset="0"/>
              </a:rPr>
              <a:t>x</a:t>
            </a:r>
            <a:r>
              <a:rPr lang="en-US" altLang="en-US" sz="1400" i="1" baseline="-25000" dirty="0">
                <a:latin typeface="Times" pitchFamily="2" charset="0"/>
              </a:rPr>
              <a:t>1</a:t>
            </a:r>
            <a:r>
              <a:rPr lang="en-US" altLang="en-US" sz="1400" dirty="0">
                <a:latin typeface="Times" pitchFamily="2" charset="0"/>
              </a:rPr>
              <a:t>={</a:t>
            </a:r>
            <a:r>
              <a:rPr lang="en-US" altLang="en-US" sz="1400" i="1" dirty="0">
                <a:latin typeface="Times" pitchFamily="2" charset="0"/>
              </a:rPr>
              <a:t>r</a:t>
            </a:r>
            <a:r>
              <a:rPr lang="en-US" altLang="en-US" sz="1400" i="1" baseline="-25000" dirty="0">
                <a:latin typeface="Times" pitchFamily="2" charset="0"/>
              </a:rPr>
              <a:t>1</a:t>
            </a:r>
            <a:r>
              <a:rPr lang="en-US" altLang="en-US" sz="1400" i="1" dirty="0">
                <a:latin typeface="Times" pitchFamily="2" charset="0"/>
              </a:rPr>
              <a:t>, g</a:t>
            </a:r>
            <a:r>
              <a:rPr lang="en-US" altLang="en-US" sz="1400" i="1" baseline="-25000" dirty="0">
                <a:latin typeface="Times" pitchFamily="2" charset="0"/>
              </a:rPr>
              <a:t>1</a:t>
            </a:r>
            <a:r>
              <a:rPr lang="en-US" altLang="en-US" sz="1400" i="1" dirty="0">
                <a:latin typeface="Times" pitchFamily="2" charset="0"/>
              </a:rPr>
              <a:t>, b</a:t>
            </a:r>
            <a:r>
              <a:rPr lang="en-US" altLang="en-US" sz="1400" i="1" baseline="-25000" dirty="0">
                <a:latin typeface="Times" pitchFamily="2" charset="0"/>
              </a:rPr>
              <a:t>1</a:t>
            </a:r>
            <a:r>
              <a:rPr lang="en-US" altLang="en-US" sz="14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400" i="1" dirty="0">
                <a:latin typeface="Times" pitchFamily="2" charset="0"/>
              </a:rPr>
              <a:t>x</a:t>
            </a:r>
            <a:r>
              <a:rPr lang="en-US" altLang="en-US" sz="1400" i="1" baseline="-25000" dirty="0">
                <a:latin typeface="Times" pitchFamily="2" charset="0"/>
              </a:rPr>
              <a:t>2</a:t>
            </a:r>
            <a:r>
              <a:rPr lang="en-US" altLang="en-US" sz="1400" dirty="0">
                <a:latin typeface="Times" pitchFamily="2" charset="0"/>
              </a:rPr>
              <a:t>={</a:t>
            </a:r>
            <a:r>
              <a:rPr lang="en-US" altLang="en-US" sz="1400" i="1" dirty="0">
                <a:latin typeface="Times" pitchFamily="2" charset="0"/>
              </a:rPr>
              <a:t>r</a:t>
            </a:r>
            <a:r>
              <a:rPr lang="en-US" altLang="en-US" sz="1400" i="1" baseline="-25000" dirty="0">
                <a:latin typeface="Times" pitchFamily="2" charset="0"/>
              </a:rPr>
              <a:t>2</a:t>
            </a:r>
            <a:r>
              <a:rPr lang="en-US" altLang="en-US" sz="1400" i="1" dirty="0">
                <a:latin typeface="Times" pitchFamily="2" charset="0"/>
              </a:rPr>
              <a:t>, g</a:t>
            </a:r>
            <a:r>
              <a:rPr lang="en-US" altLang="en-US" sz="1400" i="1" baseline="-25000" dirty="0">
                <a:latin typeface="Times" pitchFamily="2" charset="0"/>
              </a:rPr>
              <a:t>2</a:t>
            </a:r>
            <a:r>
              <a:rPr lang="en-US" altLang="en-US" sz="1400" i="1" dirty="0">
                <a:latin typeface="Times" pitchFamily="2" charset="0"/>
              </a:rPr>
              <a:t>, b</a:t>
            </a:r>
            <a:r>
              <a:rPr lang="en-US" altLang="en-US" sz="1400" i="1" baseline="-25000" dirty="0">
                <a:latin typeface="Times" pitchFamily="2" charset="0"/>
              </a:rPr>
              <a:t>2</a:t>
            </a:r>
            <a:r>
              <a:rPr lang="en-US" altLang="en-US" sz="14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400" dirty="0">
                <a:latin typeface="Times" pitchFamily="2" charset="0"/>
              </a:rPr>
              <a:t>…</a:t>
            </a:r>
          </a:p>
          <a:p>
            <a:pPr>
              <a:spcBef>
                <a:spcPct val="50000"/>
              </a:spcBef>
            </a:pPr>
            <a:r>
              <a:rPr lang="en-US" altLang="en-US" sz="1400" i="1" dirty="0">
                <a:latin typeface="Times" pitchFamily="2" charset="0"/>
              </a:rPr>
              <a:t>x</a:t>
            </a:r>
            <a:r>
              <a:rPr lang="en-US" altLang="en-US" sz="1400" i="1" baseline="-25000" dirty="0">
                <a:latin typeface="Times" pitchFamily="2" charset="0"/>
              </a:rPr>
              <a:t>i</a:t>
            </a:r>
            <a:r>
              <a:rPr lang="en-US" altLang="en-US" sz="1400" dirty="0">
                <a:latin typeface="Times" pitchFamily="2" charset="0"/>
              </a:rPr>
              <a:t>={</a:t>
            </a:r>
            <a:r>
              <a:rPr lang="en-US" altLang="en-US" sz="1400" i="1" dirty="0" err="1">
                <a:latin typeface="Times" pitchFamily="2" charset="0"/>
              </a:rPr>
              <a:t>r</a:t>
            </a:r>
            <a:r>
              <a:rPr lang="en-US" altLang="en-US" sz="1400" i="1" baseline="-25000" dirty="0" err="1">
                <a:latin typeface="Times" pitchFamily="2" charset="0"/>
              </a:rPr>
              <a:t>i</a:t>
            </a:r>
            <a:r>
              <a:rPr lang="en-US" altLang="en-US" sz="1400" i="1" dirty="0">
                <a:latin typeface="Times" pitchFamily="2" charset="0"/>
              </a:rPr>
              <a:t>, </a:t>
            </a:r>
            <a:r>
              <a:rPr lang="en-US" altLang="en-US" sz="1400" i="1" dirty="0" err="1">
                <a:latin typeface="Times" pitchFamily="2" charset="0"/>
              </a:rPr>
              <a:t>g</a:t>
            </a:r>
            <a:r>
              <a:rPr lang="en-US" altLang="en-US" sz="1400" i="1" baseline="-25000" dirty="0" err="1">
                <a:latin typeface="Times" pitchFamily="2" charset="0"/>
              </a:rPr>
              <a:t>i</a:t>
            </a:r>
            <a:r>
              <a:rPr lang="en-US" altLang="en-US" sz="1400" i="1" dirty="0">
                <a:latin typeface="Times" pitchFamily="2" charset="0"/>
              </a:rPr>
              <a:t>, b</a:t>
            </a:r>
            <a:r>
              <a:rPr lang="en-US" altLang="en-US" sz="1400" i="1" baseline="-25000" dirty="0">
                <a:latin typeface="Times" pitchFamily="2" charset="0"/>
              </a:rPr>
              <a:t>i</a:t>
            </a:r>
            <a:r>
              <a:rPr lang="en-US" altLang="en-US" sz="1400" dirty="0">
                <a:latin typeface="Times" pitchFamily="2" charset="0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altLang="en-US" sz="1400" dirty="0">
                <a:latin typeface="Times" pitchFamily="2" charset="0"/>
              </a:rPr>
              <a:t>…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28AF6E8-CE43-F84E-9D75-CF7A73F7E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900" y="2306620"/>
            <a:ext cx="2286000" cy="14548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>
                <a:latin typeface="Times" pitchFamily="2" charset="0"/>
              </a:rPr>
              <a:t>Cluster Parameters</a:t>
            </a:r>
          </a:p>
          <a:p>
            <a:pPr algn="ctr"/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>
                <a:latin typeface="Times" pitchFamily="2" charset="0"/>
              </a:rPr>
              <a:t> for C</a:t>
            </a:r>
            <a:r>
              <a:rPr lang="en-US" altLang="en-US" sz="1400" i="1" baseline="-25000">
                <a:latin typeface="Times" pitchFamily="2" charset="0"/>
              </a:rPr>
              <a:t>1</a:t>
            </a:r>
          </a:p>
          <a:p>
            <a:pPr algn="ctr"/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2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>
                <a:latin typeface="Times" pitchFamily="2" charset="0"/>
              </a:rPr>
              <a:t> for C</a:t>
            </a:r>
            <a:r>
              <a:rPr lang="en-US" altLang="en-US" sz="1400" i="1" baseline="-25000">
                <a:latin typeface="Times" pitchFamily="2" charset="0"/>
              </a:rPr>
              <a:t>2</a:t>
            </a:r>
          </a:p>
          <a:p>
            <a:pPr algn="ctr"/>
            <a:endParaRPr lang="en-US" altLang="en-US" sz="1400" i="1" baseline="-25000">
              <a:latin typeface="Times" pitchFamily="2" charset="0"/>
            </a:endParaRPr>
          </a:p>
          <a:p>
            <a:pPr algn="ctr"/>
            <a:r>
              <a:rPr lang="en-US" altLang="en-US" sz="1400">
                <a:latin typeface="Times" pitchFamily="2" charset="0"/>
              </a:rPr>
              <a:t>…</a:t>
            </a:r>
            <a:endParaRPr lang="en-US" altLang="en-US" sz="1400" i="1">
              <a:latin typeface="Times" pitchFamily="2" charset="0"/>
            </a:endParaRPr>
          </a:p>
          <a:p>
            <a:pPr algn="ctr"/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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,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, p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(</a:t>
            </a:r>
            <a:r>
              <a:rPr lang="en-US" altLang="en-US" sz="1400" i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400" i="1" baseline="-25000">
                <a:latin typeface="Times" pitchFamily="2" charset="0"/>
                <a:sym typeface="Symbol" pitchFamily="2" charset="2"/>
              </a:rPr>
              <a:t>k</a:t>
            </a:r>
            <a:r>
              <a:rPr lang="en-US" altLang="en-US" sz="1400">
                <a:latin typeface="Times" pitchFamily="2" charset="0"/>
                <a:sym typeface="Symbol" pitchFamily="2" charset="2"/>
              </a:rPr>
              <a:t>)</a:t>
            </a:r>
            <a:r>
              <a:rPr lang="en-US" altLang="en-US" sz="1400">
                <a:latin typeface="Times" pitchFamily="2" charset="0"/>
              </a:rPr>
              <a:t> for C</a:t>
            </a:r>
            <a:r>
              <a:rPr lang="en-US" altLang="en-US" sz="1400" i="1" baseline="-25000">
                <a:latin typeface="Times" pitchFamily="2" charset="0"/>
              </a:rPr>
              <a:t>k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43FDFCE6-39EC-CD44-8163-626119029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346900"/>
              </p:ext>
            </p:extLst>
          </p:nvPr>
        </p:nvGraphicFramePr>
        <p:xfrm>
          <a:off x="2464464" y="3959082"/>
          <a:ext cx="2946076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4" name="Equation" r:id="rId3" imgW="55295800" imgH="15214600" progId="Equation.3">
                  <p:embed/>
                </p:oleObj>
              </mc:Choice>
              <mc:Fallback>
                <p:oleObj name="Equation" r:id="rId3" imgW="55295800" imgH="15214600" progId="Equation.3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43FDFCE6-39EC-CD44-8163-626119029D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464" y="3959082"/>
                        <a:ext cx="2946076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6">
            <a:extLst>
              <a:ext uri="{FF2B5EF4-FFF2-40B4-BE49-F238E27FC236}">
                <a16:creationId xmlns:a16="http://schemas.microsoft.com/office/drawing/2014/main" id="{E867BE00-9C98-8248-B837-A98C98FA2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190" y="1884543"/>
            <a:ext cx="143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已知数据</a:t>
            </a:r>
            <a:r>
              <a:rPr lang="en-U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709DCD5C-1542-D945-8DA8-42B4C9A6B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1190" y="1884543"/>
            <a:ext cx="143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r>
              <a:rPr lang="en-U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当前分配</a:t>
            </a:r>
            <a:r>
              <a:rPr lang="en-US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5D8F856F-7FA4-7244-AA0A-BB343A10B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2590" y="1884543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输出：估计结果</a:t>
            </a:r>
            <a:endParaRPr lang="en-US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74266773-18B4-5B45-8122-FE240B002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7790" y="2992420"/>
            <a:ext cx="457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400">
                <a:latin typeface="Tahoma" panose="020B0604030504040204" pitchFamily="34" charset="0"/>
              </a:rPr>
              <a:t>+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9BA7D39A-00C4-7B4F-A0B8-EA2451077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390" y="306862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40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E4E80B56-C89C-4347-85A8-E114F7352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390" y="2306620"/>
            <a:ext cx="2133600" cy="14548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400" i="1" dirty="0">
              <a:latin typeface="Times" pitchFamily="2" charset="0"/>
            </a:endParaRPr>
          </a:p>
          <a:p>
            <a:pPr algn="ctr"/>
            <a:r>
              <a:rPr lang="en-US" altLang="en-US" sz="1400" i="1" dirty="0">
                <a:latin typeface="Times" pitchFamily="2" charset="0"/>
              </a:rPr>
              <a:t>p</a:t>
            </a:r>
            <a:r>
              <a:rPr lang="en-US" altLang="en-US" sz="1400" dirty="0">
                <a:latin typeface="Times" pitchFamily="2" charset="0"/>
              </a:rPr>
              <a:t>(</a:t>
            </a:r>
            <a:r>
              <a:rPr lang="en-US" altLang="en-US" sz="1400" dirty="0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400" i="1" baseline="-25000" dirty="0">
                <a:latin typeface="Times" pitchFamily="2" charset="0"/>
                <a:sym typeface="Symbol" pitchFamily="2" charset="2"/>
              </a:rPr>
              <a:t>1</a:t>
            </a:r>
            <a:r>
              <a:rPr lang="en-US" altLang="en-US" sz="1400" i="1" dirty="0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400" i="1" dirty="0">
                <a:latin typeface="Times" pitchFamily="2" charset="0"/>
              </a:rPr>
              <a:t>x</a:t>
            </a:r>
            <a:r>
              <a:rPr lang="en-US" altLang="en-US" sz="1400" i="1" baseline="-25000" dirty="0">
                <a:latin typeface="Times" pitchFamily="2" charset="0"/>
              </a:rPr>
              <a:t>1</a:t>
            </a:r>
            <a:r>
              <a:rPr lang="en-US" altLang="en-US" sz="14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400" i="1" dirty="0">
                <a:latin typeface="Times" pitchFamily="2" charset="0"/>
                <a:sym typeface="Symbol" pitchFamily="2" charset="2"/>
              </a:rPr>
              <a:t>p</a:t>
            </a:r>
            <a:r>
              <a:rPr lang="en-US" altLang="en-US" sz="1400" dirty="0">
                <a:latin typeface="Times" pitchFamily="2" charset="0"/>
                <a:sym typeface="Symbol" pitchFamily="2" charset="2"/>
              </a:rPr>
              <a:t>(C</a:t>
            </a:r>
            <a:r>
              <a:rPr lang="en-US" altLang="en-US" sz="1400" i="1" baseline="-25000" dirty="0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1400" i="1" dirty="0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400" i="1" dirty="0">
                <a:latin typeface="Times" pitchFamily="2" charset="0"/>
              </a:rPr>
              <a:t>x</a:t>
            </a:r>
            <a:r>
              <a:rPr lang="en-US" altLang="en-US" sz="1400" i="1" baseline="-25000" dirty="0">
                <a:latin typeface="Times" pitchFamily="2" charset="0"/>
              </a:rPr>
              <a:t>2</a:t>
            </a:r>
            <a:r>
              <a:rPr lang="en-US" altLang="en-US" sz="14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400" dirty="0">
                <a:latin typeface="Times" pitchFamily="2" charset="0"/>
                <a:sym typeface="Symbol" pitchFamily="2" charset="2"/>
              </a:rPr>
              <a:t>…</a:t>
            </a:r>
          </a:p>
          <a:p>
            <a:pPr algn="ctr"/>
            <a:r>
              <a:rPr lang="en-US" altLang="en-US" sz="1400" i="1" dirty="0">
                <a:latin typeface="Times" pitchFamily="2" charset="0"/>
              </a:rPr>
              <a:t>p</a:t>
            </a:r>
            <a:r>
              <a:rPr lang="en-US" altLang="en-US" sz="1400" dirty="0">
                <a:latin typeface="Times" pitchFamily="2" charset="0"/>
              </a:rPr>
              <a:t>(</a:t>
            </a:r>
            <a:r>
              <a:rPr lang="en-US" altLang="en-US" sz="1400" dirty="0" err="1">
                <a:latin typeface="Times" pitchFamily="2" charset="0"/>
                <a:sym typeface="Symbol" pitchFamily="2" charset="2"/>
              </a:rPr>
              <a:t>C</a:t>
            </a:r>
            <a:r>
              <a:rPr lang="en-US" altLang="en-US" sz="1400" i="1" baseline="-25000" dirty="0" err="1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1400" i="1" dirty="0" err="1">
                <a:latin typeface="Times" pitchFamily="2" charset="0"/>
                <a:sym typeface="Symbol" pitchFamily="2" charset="2"/>
              </a:rPr>
              <a:t>|</a:t>
            </a:r>
            <a:r>
              <a:rPr lang="en-US" altLang="en-US" sz="1400" i="1" dirty="0" err="1">
                <a:latin typeface="Times" pitchFamily="2" charset="0"/>
              </a:rPr>
              <a:t>x</a:t>
            </a:r>
            <a:r>
              <a:rPr lang="en-US" altLang="en-US" sz="1400" i="1" baseline="-25000" dirty="0" err="1">
                <a:latin typeface="Times" pitchFamily="2" charset="0"/>
              </a:rPr>
              <a:t>i</a:t>
            </a:r>
            <a:r>
              <a:rPr lang="en-US" altLang="en-US" sz="1400" dirty="0">
                <a:latin typeface="Times" pitchFamily="2" charset="0"/>
                <a:sym typeface="Symbol" pitchFamily="2" charset="2"/>
              </a:rPr>
              <a:t>)</a:t>
            </a:r>
          </a:p>
          <a:p>
            <a:pPr algn="ctr"/>
            <a:r>
              <a:rPr lang="en-US" altLang="en-US" sz="1400" dirty="0">
                <a:latin typeface="Times" pitchFamily="2" charset="0"/>
                <a:sym typeface="Symbol" pitchFamily="2" charset="2"/>
              </a:rPr>
              <a:t>…</a:t>
            </a:r>
          </a:p>
        </p:txBody>
      </p:sp>
      <p:graphicFrame>
        <p:nvGraphicFramePr>
          <p:cNvPr id="15" name="Object 12">
            <a:extLst>
              <a:ext uri="{FF2B5EF4-FFF2-40B4-BE49-F238E27FC236}">
                <a16:creationId xmlns:a16="http://schemas.microsoft.com/office/drawing/2014/main" id="{990390E2-83FE-8A42-A606-7A118F2E9D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506137"/>
              </p:ext>
            </p:extLst>
          </p:nvPr>
        </p:nvGraphicFramePr>
        <p:xfrm>
          <a:off x="650385" y="3998848"/>
          <a:ext cx="1620894" cy="8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5" name="Equation" r:id="rId5" imgW="30721300" imgH="15214600" progId="Equation.3">
                  <p:embed/>
                </p:oleObj>
              </mc:Choice>
              <mc:Fallback>
                <p:oleObj name="Equation" r:id="rId5" imgW="30721300" imgH="15214600" progId="Equation.3">
                  <p:embed/>
                  <p:pic>
                    <p:nvPicPr>
                      <p:cNvPr id="14" name="Object 12">
                        <a:extLst>
                          <a:ext uri="{FF2B5EF4-FFF2-40B4-BE49-F238E27FC236}">
                            <a16:creationId xmlns:a16="http://schemas.microsoft.com/office/drawing/2014/main" id="{990390E2-83FE-8A42-A606-7A118F2E9D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385" y="3998848"/>
                        <a:ext cx="1620894" cy="82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3">
            <a:extLst>
              <a:ext uri="{FF2B5EF4-FFF2-40B4-BE49-F238E27FC236}">
                <a16:creationId xmlns:a16="http://schemas.microsoft.com/office/drawing/2014/main" id="{72E86784-5AE0-4A41-B2E6-69ABD8D20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338128"/>
              </p:ext>
            </p:extLst>
          </p:nvPr>
        </p:nvGraphicFramePr>
        <p:xfrm>
          <a:off x="5571490" y="3995256"/>
          <a:ext cx="1651569" cy="66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" name="Equation" r:id="rId7" imgW="31013400" imgH="12001500" progId="Equation.3">
                  <p:embed/>
                </p:oleObj>
              </mc:Choice>
              <mc:Fallback>
                <p:oleObj name="Equation" r:id="rId7" imgW="31013400" imgH="12001500" progId="Equation.3">
                  <p:embed/>
                  <p:pic>
                    <p:nvPicPr>
                      <p:cNvPr id="15" name="Object 13">
                        <a:extLst>
                          <a:ext uri="{FF2B5EF4-FFF2-40B4-BE49-F238E27FC236}">
                            <a16:creationId xmlns:a16="http://schemas.microsoft.com/office/drawing/2014/main" id="{72E86784-5AE0-4A41-B2E6-69ABD8D203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1490" y="3995256"/>
                        <a:ext cx="1651569" cy="6650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下弧形箭头 16"/>
          <p:cNvSpPr/>
          <p:nvPr/>
        </p:nvSpPr>
        <p:spPr>
          <a:xfrm>
            <a:off x="7295799" y="4143749"/>
            <a:ext cx="1318260" cy="537210"/>
          </a:xfrm>
          <a:prstGeom prst="curvedUp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6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混合高斯分布模型：从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维）</a:t>
            </a:r>
            <a:endParaRPr kumimoji="1" lang="en-US" altLang="zh-CN" dirty="0"/>
          </a:p>
          <a:p>
            <a:r>
              <a:rPr kumimoji="1" lang="en-US" altLang="zh-CN" sz="1600" dirty="0"/>
              <a:t>EM</a:t>
            </a:r>
            <a:r>
              <a:rPr kumimoji="1" lang="zh-CN" altLang="en-US" sz="1600" dirty="0"/>
              <a:t>算法步骤</a:t>
            </a:r>
            <a:endParaRPr kumimoji="1" lang="en-US" altLang="zh-CN" sz="1600" dirty="0"/>
          </a:p>
          <a:p>
            <a:pPr lvl="1"/>
            <a:r>
              <a:rPr lang="en-US" alt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 Step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clusters: C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C</a:t>
            </a:r>
            <a:r>
              <a:rPr lang="en-US" alt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 Step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the cluster of each data point</a:t>
            </a:r>
          </a:p>
          <a:p>
            <a:pPr lvl="2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480"/>
              </a:spcBef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480"/>
              </a:spcBef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Re-estimate the cluster parameters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44BA17C8-FEFB-EF48-B857-B8E97B91906B}"/>
              </a:ext>
            </a:extLst>
          </p:cNvPr>
          <p:cNvSpPr/>
          <p:nvPr/>
        </p:nvSpPr>
        <p:spPr>
          <a:xfrm>
            <a:off x="1835086" y="2054321"/>
            <a:ext cx="3171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55000"/>
            </a:pPr>
            <a:r>
              <a:rPr lang="en-US" altLang="en-US" sz="1600" dirty="0">
                <a:latin typeface="Times New Roman" panose="02020603050405020304" pitchFamily="18" charset="0"/>
              </a:rPr>
              <a:t>(</a:t>
            </a:r>
            <a:r>
              <a:rPr lang="en-US" altLang="en-US" sz="1600" i="1" dirty="0">
                <a:latin typeface="Times New Roman" panose="02020603050405020304" pitchFamily="18" charset="0"/>
                <a:sym typeface="Symbol" pitchFamily="2" charset="2"/>
              </a:rPr>
              <a:t></a:t>
            </a:r>
            <a:r>
              <a:rPr lang="en-US" altLang="en-US" sz="1600" i="1" baseline="-25000" dirty="0">
                <a:latin typeface="Times New Roman" panose="02020603050405020304" pitchFamily="18" charset="0"/>
                <a:sym typeface="Symbol" pitchFamily="2" charset="2"/>
              </a:rPr>
              <a:t>j</a:t>
            </a:r>
            <a:r>
              <a:rPr lang="en-US" altLang="en-US" sz="1600" baseline="-25000" dirty="0">
                <a:latin typeface="Times New Roman" panose="02020603050405020304" pitchFamily="18" charset="0"/>
                <a:sym typeface="Symbol" pitchFamily="2" charset="2"/>
              </a:rPr>
              <a:t>,</a:t>
            </a:r>
            <a:r>
              <a:rPr lang="en-US" altLang="en-US" sz="1600" dirty="0">
                <a:latin typeface="Tahoma" panose="020B0604030504040204" pitchFamily="34" charset="0"/>
                <a:sym typeface="Symbol" pitchFamily="2" charset="2"/>
              </a:rPr>
              <a:t> </a:t>
            </a:r>
            <a:r>
              <a:rPr lang="en-US" altLang="en-US" sz="1600" dirty="0">
                <a:latin typeface="Times New Roman" panose="02020603050405020304" pitchFamily="18" charset="0"/>
                <a:sym typeface="Symbol" pitchFamily="2" charset="2"/>
              </a:rPr>
              <a:t></a:t>
            </a:r>
            <a:r>
              <a:rPr lang="en-US" altLang="en-US" sz="1600" i="1" baseline="-25000" dirty="0">
                <a:latin typeface="Times" pitchFamily="2" charset="0"/>
                <a:sym typeface="Symbol" pitchFamily="2" charset="2"/>
              </a:rPr>
              <a:t>j</a:t>
            </a:r>
            <a:r>
              <a:rPr lang="en-US" altLang="en-US" sz="1600" dirty="0">
                <a:latin typeface="Times" pitchFamily="2" charset="0"/>
                <a:sym typeface="Symbol" pitchFamily="2" charset="2"/>
              </a:rPr>
              <a:t>) and </a:t>
            </a:r>
            <a:r>
              <a:rPr lang="en-US" altLang="en-US" sz="1600" i="1" dirty="0">
                <a:latin typeface="Times" pitchFamily="2" charset="0"/>
              </a:rPr>
              <a:t>P</a:t>
            </a:r>
            <a:r>
              <a:rPr lang="en-US" altLang="en-US" sz="1600" dirty="0">
                <a:latin typeface="Times" pitchFamily="2" charset="0"/>
              </a:rPr>
              <a:t>(</a:t>
            </a:r>
            <a:r>
              <a:rPr lang="en-US" altLang="en-US" sz="1600" i="1" dirty="0" err="1">
                <a:latin typeface="Times" pitchFamily="2" charset="0"/>
              </a:rPr>
              <a:t>C</a:t>
            </a:r>
            <a:r>
              <a:rPr lang="en-US" altLang="en-US" sz="1600" i="1" baseline="-25000" dirty="0" err="1">
                <a:latin typeface="Times" pitchFamily="2" charset="0"/>
              </a:rPr>
              <a:t>j</a:t>
            </a:r>
            <a:r>
              <a:rPr lang="en-US" altLang="en-US" sz="1600" dirty="0">
                <a:latin typeface="Times" pitchFamily="2" charset="0"/>
              </a:rPr>
              <a:t>)</a:t>
            </a:r>
            <a:r>
              <a:rPr lang="en-US" altLang="en-US" sz="1600" dirty="0">
                <a:latin typeface="Tahoma" panose="020B0604030504040204" pitchFamily="34" charset="0"/>
                <a:sym typeface="Symbol" pitchFamily="2" charset="2"/>
              </a:rPr>
              <a:t> </a:t>
            </a:r>
            <a:r>
              <a:rPr lang="en-US" altLang="en-US" sz="1600" dirty="0">
                <a:latin typeface="Times" pitchFamily="2" charset="0"/>
              </a:rPr>
              <a:t>for each cluster </a:t>
            </a:r>
            <a:r>
              <a:rPr lang="en-US" altLang="en-US" sz="1600" i="1" dirty="0">
                <a:latin typeface="Times" pitchFamily="2" charset="0"/>
              </a:rPr>
              <a:t>j.  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B79C10FF-4BD4-0646-A4F0-EEDE9FAF0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558" y="2971377"/>
            <a:ext cx="24144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E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(</a:t>
            </a:r>
            <a:r>
              <a:rPr lang="en-US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expectation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)</a:t>
            </a:r>
            <a:r>
              <a:rPr lang="zh-CN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Step</a:t>
            </a:r>
            <a:endParaRPr lang="en-US" altLang="en-US" sz="2000" dirty="0">
              <a:solidFill>
                <a:srgbClr val="009999"/>
              </a:solidFill>
              <a:latin typeface="Tahoma" panose="020B0604030504040204" pitchFamily="34" charset="0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6F870880-B303-3A4F-AD71-68B46B23B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558" y="4026066"/>
            <a:ext cx="26484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(</a:t>
            </a:r>
            <a:r>
              <a:rPr lang="en-US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maximization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)</a:t>
            </a:r>
            <a:r>
              <a:rPr lang="zh-CN" altLang="en-US" sz="2000" dirty="0">
                <a:solidFill>
                  <a:srgbClr val="009999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dirty="0">
                <a:solidFill>
                  <a:srgbClr val="009999"/>
                </a:solidFill>
                <a:latin typeface="Tahoma" panose="020B0604030504040204" pitchFamily="34" charset="0"/>
              </a:rPr>
              <a:t>Step</a:t>
            </a:r>
            <a:endParaRPr lang="en-US" altLang="en-US" sz="2000" dirty="0">
              <a:solidFill>
                <a:srgbClr val="009999"/>
              </a:solidFill>
              <a:latin typeface="Tahoma" panose="020B0604030504040204" pitchFamily="34" charset="0"/>
            </a:endParaRPr>
          </a:p>
        </p:txBody>
      </p:sp>
      <p:sp>
        <p:nvSpPr>
          <p:cNvPr id="9" name="AutoShape 11">
            <a:extLst>
              <a:ext uri="{FF2B5EF4-FFF2-40B4-BE49-F238E27FC236}">
                <a16:creationId xmlns:a16="http://schemas.microsoft.com/office/drawing/2014/main" id="{92BD6C9E-C270-CF45-B045-A3775C972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5158" y="3057132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707C21F8-37BB-1846-AF32-08E110A0B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5158" y="4107789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BD111BA7-1AAB-3E47-94C9-9F3BFBBBB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7753" y="210929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9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EE486211-6F6F-314B-AFDD-109B38535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5247" y="1869655"/>
            <a:ext cx="22287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999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假设每个类簇的数据服从</a:t>
            </a:r>
            <a:r>
              <a:rPr lang="zh-CN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高斯分布</a:t>
            </a:r>
            <a:endParaRPr lang="en-US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807B03FC-FC00-344C-A5E2-92B4486C10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358201"/>
              </p:ext>
            </p:extLst>
          </p:nvPr>
        </p:nvGraphicFramePr>
        <p:xfrm>
          <a:off x="1915829" y="2971377"/>
          <a:ext cx="3665486" cy="69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2" name="Equation" r:id="rId3" imgW="73431400" imgH="13462000" progId="Equation.3">
                  <p:embed/>
                </p:oleObj>
              </mc:Choice>
              <mc:Fallback>
                <p:oleObj name="Equation" r:id="rId3" imgW="73431400" imgH="13462000" progId="Equation.3">
                  <p:embed/>
                  <p:pic>
                    <p:nvPicPr>
                      <p:cNvPr id="23" name="Object 5">
                        <a:extLst>
                          <a:ext uri="{FF2B5EF4-FFF2-40B4-BE49-F238E27FC236}">
                            <a16:creationId xmlns:a16="http://schemas.microsoft.com/office/drawing/2014/main" id="{807B03FC-FC00-344C-A5E2-92B4486C10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829" y="2971377"/>
                        <a:ext cx="3665486" cy="698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BC5D3EC3-A2E8-4549-9F1A-F9F6DD8D6B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888546"/>
              </p:ext>
            </p:extLst>
          </p:nvPr>
        </p:nvGraphicFramePr>
        <p:xfrm>
          <a:off x="1809542" y="4046808"/>
          <a:ext cx="2439172" cy="6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3" name="Equation" r:id="rId5" imgW="55295800" imgH="15214600" progId="Equation.3">
                  <p:embed/>
                </p:oleObj>
              </mc:Choice>
              <mc:Fallback>
                <p:oleObj name="Equation" r:id="rId5" imgW="55295800" imgH="15214600" progId="Equation.3">
                  <p:embed/>
                  <p:pic>
                    <p:nvPicPr>
                      <p:cNvPr id="24" name="Object 6">
                        <a:extLst>
                          <a:ext uri="{FF2B5EF4-FFF2-40B4-BE49-F238E27FC236}">
                            <a16:creationId xmlns:a16="http://schemas.microsoft.com/office/drawing/2014/main" id="{BC5D3EC3-A2E8-4549-9F1A-F9F6DD8D6B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542" y="4046808"/>
                        <a:ext cx="2439172" cy="6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>
            <a:extLst>
              <a:ext uri="{FF2B5EF4-FFF2-40B4-BE49-F238E27FC236}">
                <a16:creationId xmlns:a16="http://schemas.microsoft.com/office/drawing/2014/main" id="{CE868841-324E-7346-B044-778F3D669F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888997"/>
              </p:ext>
            </p:extLst>
          </p:nvPr>
        </p:nvGraphicFramePr>
        <p:xfrm>
          <a:off x="290304" y="4046808"/>
          <a:ext cx="1355813" cy="6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4" name="Equation" r:id="rId7" imgW="30721300" imgH="15214600" progId="Equation.3">
                  <p:embed/>
                </p:oleObj>
              </mc:Choice>
              <mc:Fallback>
                <p:oleObj name="Equation" r:id="rId7" imgW="30721300" imgH="15214600" progId="Equation.3">
                  <p:embed/>
                  <p:pic>
                    <p:nvPicPr>
                      <p:cNvPr id="25" name="Object 7">
                        <a:extLst>
                          <a:ext uri="{FF2B5EF4-FFF2-40B4-BE49-F238E27FC236}">
                            <a16:creationId xmlns:a16="http://schemas.microsoft.com/office/drawing/2014/main" id="{CE868841-324E-7346-B044-778F3D669F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04" y="4046808"/>
                        <a:ext cx="1355813" cy="6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>
            <a:extLst>
              <a:ext uri="{FF2B5EF4-FFF2-40B4-BE49-F238E27FC236}">
                <a16:creationId xmlns:a16="http://schemas.microsoft.com/office/drawing/2014/main" id="{E9679A05-2FD1-074C-BCE9-8EBD5A2FE1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517080"/>
              </p:ext>
            </p:extLst>
          </p:nvPr>
        </p:nvGraphicFramePr>
        <p:xfrm>
          <a:off x="4363427" y="4115324"/>
          <a:ext cx="1368725" cy="52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5" name="Equation" r:id="rId9" imgW="31013400" imgH="12001500" progId="Equation.3">
                  <p:embed/>
                </p:oleObj>
              </mc:Choice>
              <mc:Fallback>
                <p:oleObj name="Equation" r:id="rId9" imgW="31013400" imgH="12001500" progId="Equation.3">
                  <p:embed/>
                  <p:pic>
                    <p:nvPicPr>
                      <p:cNvPr id="26" name="Object 8">
                        <a:extLst>
                          <a:ext uri="{FF2B5EF4-FFF2-40B4-BE49-F238E27FC236}">
                            <a16:creationId xmlns:a16="http://schemas.microsoft.com/office/drawing/2014/main" id="{E9679A05-2FD1-074C-BCE9-8EBD5A2FE1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3427" y="4115324"/>
                        <a:ext cx="1368725" cy="52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圆角矩形 3"/>
          <p:cNvSpPr/>
          <p:nvPr/>
        </p:nvSpPr>
        <p:spPr>
          <a:xfrm>
            <a:off x="6388558" y="891540"/>
            <a:ext cx="2023922" cy="6019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GMM</a:t>
            </a:r>
            <a:r>
              <a:rPr lang="zh-CN" altLang="en-US" dirty="0">
                <a:solidFill>
                  <a:sysClr val="windowText" lastClr="000000"/>
                </a:solidFill>
              </a:rPr>
              <a:t>的</a:t>
            </a:r>
            <a:r>
              <a:rPr lang="en-US" altLang="zh-CN" dirty="0">
                <a:solidFill>
                  <a:sysClr val="windowText" lastClr="000000"/>
                </a:solidFill>
              </a:rPr>
              <a:t>EM</a:t>
            </a:r>
            <a:r>
              <a:rPr lang="zh-CN" altLang="en-US" dirty="0">
                <a:solidFill>
                  <a:sysClr val="windowText" lastClr="000000"/>
                </a:solidFill>
              </a:rPr>
              <a:t>算法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总流程</a:t>
            </a:r>
          </a:p>
        </p:txBody>
      </p:sp>
    </p:spTree>
    <p:extLst>
      <p:ext uri="{BB962C8B-B14F-4D97-AF65-F5344CB8AC3E}">
        <p14:creationId xmlns:p14="http://schemas.microsoft.com/office/powerpoint/2010/main" val="9077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聚类应用举例 </a:t>
            </a:r>
            <a:r>
              <a:rPr lang="mr-IN" altLang="zh-CN" dirty="0"/>
              <a:t>–</a:t>
            </a:r>
            <a:r>
              <a:rPr lang="zh-CN" altLang="en-US" dirty="0"/>
              <a:t> 营销中的客户细分</a:t>
            </a:r>
            <a:endParaRPr lang="en-US" altLang="zh-CN" dirty="0"/>
          </a:p>
          <a:p>
            <a:pPr lvl="1"/>
            <a:r>
              <a:rPr lang="zh-CN" altLang="en-US" sz="1600" dirty="0"/>
              <a:t>我们仅考虑收入水平（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Annual Income (k$)</a:t>
            </a:r>
            <a:r>
              <a:rPr lang="zh-CN" altLang="en-US" sz="1600" dirty="0"/>
              <a:t>）与花费评分（</a:t>
            </a:r>
            <a:r>
              <a:rPr lang="en-US" altLang="zh-CN" sz="1600" dirty="0">
                <a:latin typeface="Calibri" charset="0"/>
                <a:ea typeface="Calibri" charset="0"/>
                <a:cs typeface="Calibri" charset="0"/>
              </a:rPr>
              <a:t>Spending Score (1-100)</a:t>
            </a:r>
            <a:r>
              <a:rPr lang="zh-CN" altLang="en-US" sz="1600" dirty="0"/>
              <a:t>）作为客户的特征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0" y="1742626"/>
            <a:ext cx="4837920" cy="322528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342053" y="2020799"/>
            <a:ext cx="997311" cy="107411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椭圆 7"/>
          <p:cNvSpPr/>
          <p:nvPr/>
        </p:nvSpPr>
        <p:spPr>
          <a:xfrm>
            <a:off x="1297438" y="3387328"/>
            <a:ext cx="1054659" cy="1095684"/>
          </a:xfrm>
          <a:prstGeom prst="ellipse">
            <a:avLst/>
          </a:prstGeom>
          <a:noFill/>
          <a:ln>
            <a:solidFill>
              <a:srgbClr val="FA8DC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椭圆 6"/>
          <p:cNvSpPr/>
          <p:nvPr/>
        </p:nvSpPr>
        <p:spPr>
          <a:xfrm>
            <a:off x="2974135" y="3387327"/>
            <a:ext cx="2040789" cy="1095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椭圆 6"/>
          <p:cNvSpPr/>
          <p:nvPr/>
        </p:nvSpPr>
        <p:spPr>
          <a:xfrm>
            <a:off x="2974135" y="2020798"/>
            <a:ext cx="2173744" cy="98914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椭圆 6"/>
          <p:cNvSpPr/>
          <p:nvPr/>
        </p:nvSpPr>
        <p:spPr>
          <a:xfrm>
            <a:off x="2194342" y="2819562"/>
            <a:ext cx="994107" cy="86468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TextBox 10"/>
          <p:cNvSpPr txBox="1"/>
          <p:nvPr/>
        </p:nvSpPr>
        <p:spPr>
          <a:xfrm>
            <a:off x="528990" y="1699366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355064" y="4074558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2"/>
          <p:cNvSpPr txBox="1"/>
          <p:nvPr/>
        </p:nvSpPr>
        <p:spPr>
          <a:xfrm>
            <a:off x="3143282" y="3027432"/>
            <a:ext cx="9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4329557" y="1663050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4700197" y="4182141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</a:t>
            </a:r>
            <a:endParaRPr lang="en-US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581107" y="1836178"/>
            <a:ext cx="3266015" cy="2994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客户很自然地分为几组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standard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中等收入中等花费 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sensible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较低收入较低花费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</a:t>
            </a:r>
            <a:r>
              <a:rPr lang="zh-CN" altLang="en-US" dirty="0"/>
              <a:t>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careless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中等收入较高花费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target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较高收入较高花费</a:t>
            </a:r>
            <a:endParaRPr lang="en-US" altLang="zh-CN" dirty="0"/>
          </a:p>
          <a:p>
            <a:pPr lvl="1"/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Group</a:t>
            </a:r>
            <a:r>
              <a:rPr lang="zh-CN" alt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zh-CN" altLang="en-US" dirty="0"/>
              <a:t> （</a:t>
            </a:r>
            <a:r>
              <a:rPr lang="en-US" altLang="zh-CN" dirty="0">
                <a:latin typeface="Calibri" charset="0"/>
                <a:ea typeface="Calibri" charset="0"/>
                <a:cs typeface="Calibri" charset="0"/>
              </a:rPr>
              <a:t>careful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  <a:r>
              <a:rPr lang="zh-CN" altLang="en-US" dirty="0"/>
              <a:t> 较高收入较低花费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7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GMM</a:t>
            </a:r>
            <a:r>
              <a:rPr kumimoji="1" lang="zh-CN" altLang="en-US" dirty="0"/>
              <a:t>混合高斯分布模型：从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维到多维（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维）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5E60AC-2449-3F44-9004-D2F8AD13AA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95" y="1227860"/>
            <a:ext cx="6154032" cy="3206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19DF1A-39C0-1C40-9B1E-9FD28824E1DB}"/>
              </a:ext>
            </a:extLst>
          </p:cNvPr>
          <p:cNvSpPr txBox="1"/>
          <p:nvPr/>
        </p:nvSpPr>
        <p:spPr>
          <a:xfrm>
            <a:off x="1987798" y="4504933"/>
            <a:ext cx="516840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来源：教材</a:t>
            </a:r>
            <a:r>
              <a:rPr lang="en-US" altLang="zh-CN" sz="1600" dirty="0"/>
              <a:t>Pattern</a:t>
            </a:r>
            <a:r>
              <a:rPr lang="zh-CN" altLang="en-US" sz="1600" dirty="0"/>
              <a:t> </a:t>
            </a:r>
            <a:r>
              <a:rPr lang="en-US" altLang="zh-CN" sz="1600" dirty="0"/>
              <a:t>Recognition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Machine</a:t>
            </a:r>
            <a:r>
              <a:rPr lang="zh-CN" altLang="en-US" sz="1600" dirty="0"/>
              <a:t> </a:t>
            </a:r>
            <a:r>
              <a:rPr lang="en-US" altLang="zh-CN" sz="1600" dirty="0"/>
              <a:t>Learning,</a:t>
            </a:r>
            <a:r>
              <a:rPr lang="zh-CN" altLang="en-US" sz="1600" dirty="0"/>
              <a:t> </a:t>
            </a:r>
            <a:r>
              <a:rPr lang="en-US" altLang="zh-CN" sz="1600" dirty="0"/>
              <a:t>Ch9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28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EM</a:t>
            </a:r>
            <a:r>
              <a:rPr lang="zh-CN" altLang="en-US" dirty="0"/>
              <a:t>算法进行交替优化</a:t>
            </a:r>
            <a:endParaRPr lang="en-US" altLang="zh-CN" dirty="0"/>
          </a:p>
          <a:p>
            <a:pPr lvl="1"/>
            <a:r>
              <a:rPr kumimoji="1" lang="zh-CN" altLang="en-US" dirty="0"/>
              <a:t>迭代过程</a:t>
            </a:r>
            <a:endParaRPr kumimoji="1" lang="en-US" altLang="zh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F486DE-79EF-434A-95A4-1CED3764B6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35" y="1242404"/>
            <a:ext cx="5119005" cy="35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4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维</a:t>
            </a:r>
            <a:r>
              <a:rPr kumimoji="1" lang="en-US" altLang="zh-CN" dirty="0"/>
              <a:t>GMM</a:t>
            </a:r>
            <a:r>
              <a:rPr kumimoji="1" lang="zh-CN" altLang="en-US" dirty="0"/>
              <a:t>与多维</a:t>
            </a:r>
            <a:r>
              <a:rPr kumimoji="1" lang="en-US" altLang="zh-CN" dirty="0"/>
              <a:t>GMM</a:t>
            </a:r>
            <a:r>
              <a:rPr kumimoji="1" lang="zh-CN" altLang="en-US" dirty="0"/>
              <a:t>的比较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317889" y="4430629"/>
            <a:ext cx="4508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https://wjchen.net/post/en/gmm-em-en.html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37" y="1190629"/>
            <a:ext cx="6484592" cy="3240000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7322457" y="1666339"/>
            <a:ext cx="487218" cy="2528454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850903" y="2467428"/>
            <a:ext cx="1183821" cy="12574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rgbClr val="C00000"/>
                </a:solidFill>
              </a:rPr>
              <a:t>形式类似，高维涉及协方差矩阵运算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D55E14-082C-412F-A5A7-D06CF183745E}"/>
              </a:ext>
            </a:extLst>
          </p:cNvPr>
          <p:cNvSpPr/>
          <p:nvPr/>
        </p:nvSpPr>
        <p:spPr>
          <a:xfrm>
            <a:off x="4826000" y="696789"/>
            <a:ext cx="3860800" cy="3630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这里符号不一样，含义和前文一样</a:t>
            </a:r>
          </a:p>
        </p:txBody>
      </p:sp>
    </p:spTree>
    <p:extLst>
      <p:ext uri="{BB962C8B-B14F-4D97-AF65-F5344CB8AC3E}">
        <p14:creationId xmlns:p14="http://schemas.microsoft.com/office/powerpoint/2010/main" val="2176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241066" y="1184874"/>
            <a:ext cx="5471128" cy="3493272"/>
          </a:xfrm>
          <a:prstGeom prst="roundRect">
            <a:avLst>
              <a:gd name="adj" fmla="val 46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828652" y="819150"/>
            <a:ext cx="3102543" cy="3972026"/>
          </a:xfrm>
          <a:prstGeom prst="roundRect">
            <a:avLst>
              <a:gd name="adj" fmla="val 239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GMM EM</a:t>
            </a:r>
            <a:r>
              <a:rPr kumimoji="1" lang="zh-CN" altLang="en-US" dirty="0"/>
              <a:t>算法的比较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8" y="1399153"/>
            <a:ext cx="3340278" cy="31413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29" y="923023"/>
            <a:ext cx="2815590" cy="1828644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3391005"/>
                  </p:ext>
                </p:extLst>
              </p:nvPr>
            </p:nvGraphicFramePr>
            <p:xfrm>
              <a:off x="3909427" y="1440493"/>
              <a:ext cx="1710507" cy="20096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0169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393945">
                    <a:tc>
                      <a:txBody>
                        <a:bodyPr/>
                        <a:lstStyle/>
                        <a:p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C1</a:t>
                          </a:r>
                          <a:r>
                            <a:rPr lang="zh-CN" altLang="en-US" sz="1050" dirty="0"/>
                            <a:t>男</a:t>
                          </a:r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050" dirty="0"/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1050" dirty="0"/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105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C2</a:t>
                          </a:r>
                          <a:r>
                            <a:rPr lang="zh-CN" altLang="en-US" sz="1050" dirty="0"/>
                            <a:t>女</a:t>
                          </a:r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zh-CN" altLang="en-US" sz="1050" dirty="0" smtClean="0"/>
                                  <m:t>，</m:t>
                                </m:r>
                                <m:sSub>
                                  <m:sSubPr>
                                    <m:ctrlP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X1(174)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0.9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X2(173)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0.8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X3(168)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0.6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X4(167)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0.8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X5(166)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0.9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3391005"/>
                  </p:ext>
                </p:extLst>
              </p:nvPr>
            </p:nvGraphicFramePr>
            <p:xfrm>
              <a:off x="3909427" y="1440493"/>
              <a:ext cx="1710507" cy="20096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0169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102151" t="-833" r="-106452" b="-1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833" r="-5319" b="-17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X1(174)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0.9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X2(173)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0.8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X3(168)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0.4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0.6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X4(167)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0.2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0.8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X5(166)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0.9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260945"/>
                  </p:ext>
                </p:extLst>
              </p:nvPr>
            </p:nvGraphicFramePr>
            <p:xfrm>
              <a:off x="6752066" y="2828511"/>
              <a:ext cx="1710507" cy="18496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0169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393945">
                    <a:tc>
                      <a:txBody>
                        <a:bodyPr/>
                        <a:lstStyle/>
                        <a:p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C1</a:t>
                          </a:r>
                          <a:r>
                            <a:rPr lang="zh-CN" altLang="en-US" sz="1050" dirty="0"/>
                            <a:t>男</a:t>
                          </a:r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C2</a:t>
                          </a:r>
                          <a:r>
                            <a:rPr lang="zh-CN" altLang="en-US" sz="1050" dirty="0"/>
                            <a:t>女</a:t>
                          </a:r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altLang="zh-CN" sz="105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05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05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X1(174)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X2(173)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X3(168)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X4(167)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X5(166)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6260945"/>
                  </p:ext>
                </p:extLst>
              </p:nvPr>
            </p:nvGraphicFramePr>
            <p:xfrm>
              <a:off x="6752066" y="2828511"/>
              <a:ext cx="1710507" cy="18496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0169">
                      <a:extLst>
                        <a:ext uri="{9D8B030D-6E8A-4147-A177-3AD203B41FA5}">
                          <a16:colId xmlns:a16="http://schemas.microsoft.com/office/drawing/2014/main" val="3133420877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3496567883"/>
                        </a:ext>
                      </a:extLst>
                    </a:gridCol>
                    <a:gridCol w="570169">
                      <a:extLst>
                        <a:ext uri="{9D8B030D-6E8A-4147-A177-3AD203B41FA5}">
                          <a16:colId xmlns:a16="http://schemas.microsoft.com/office/drawing/2014/main" val="1935648361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101064" t="-1064" r="-104255" b="-2287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"/>
                          <a:stretch>
                            <a:fillRect l="-201064" t="-1064" r="-4255" b="-2287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913033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X1(174)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3814429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X2(173)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2016667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X3(168)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128545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X4(167)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3895880"/>
                      </a:ext>
                    </a:extLst>
                  </a:tr>
                  <a:tr h="255627"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X5(166)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0</a:t>
                          </a:r>
                          <a:endParaRPr lang="zh-CN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1</a:t>
                          </a:r>
                          <a:endParaRPr lang="zh-CN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27352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4024712" y="3686491"/>
            <a:ext cx="254723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硬聚类 </a:t>
            </a:r>
            <a:r>
              <a:rPr lang="en-US" altLang="zh-CN" dirty="0">
                <a:solidFill>
                  <a:srgbClr val="C00000"/>
                </a:solidFill>
              </a:rPr>
              <a:t>vs</a:t>
            </a:r>
            <a:r>
              <a:rPr lang="zh-CN" altLang="en-US" dirty="0">
                <a:solidFill>
                  <a:srgbClr val="C00000"/>
                </a:solidFill>
              </a:rPr>
              <a:t> 软聚类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9103" y="4750741"/>
            <a:ext cx="478922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K-Means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Expectation-Maximization</a:t>
            </a:r>
            <a:r>
              <a:rPr lang="zh-CN" altLang="en-US" sz="14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1400" dirty="0">
                <a:latin typeface="Calibri" charset="0"/>
                <a:ea typeface="Calibri" charset="0"/>
                <a:cs typeface="Calibri" charset="0"/>
              </a:rPr>
              <a:t>(EM)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算法的特殊情况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842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GMM EM</a:t>
            </a:r>
            <a:r>
              <a:rPr kumimoji="1" lang="zh-CN" altLang="en-US" dirty="0"/>
              <a:t>算法的比较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C28570-5E25-447D-877D-7FF36584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63" y="1622606"/>
            <a:ext cx="7595755" cy="2970988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517583" y="1238451"/>
            <a:ext cx="1325078" cy="291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original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3781926" y="1216340"/>
            <a:ext cx="1325078" cy="291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K-means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075947" y="1182979"/>
            <a:ext cx="1325078" cy="291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GMM(EM)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38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GMM EM</a:t>
            </a:r>
            <a:r>
              <a:rPr kumimoji="1" lang="zh-CN" altLang="en-US" dirty="0"/>
              <a:t>算法的比较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1" y="1962700"/>
            <a:ext cx="8178903" cy="6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5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K-Means</a:t>
            </a:r>
            <a:r>
              <a:rPr kumimoji="1" lang="zh-CN" altLang="en-US" dirty="0"/>
              <a:t>与</a:t>
            </a:r>
            <a:r>
              <a:rPr kumimoji="1" lang="en-US" altLang="zh-CN" dirty="0"/>
              <a:t>GMM EM</a:t>
            </a:r>
            <a:r>
              <a:rPr kumimoji="1" lang="zh-CN" altLang="en-US" dirty="0"/>
              <a:t>算法的比较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3" y="1401227"/>
            <a:ext cx="8178903" cy="6266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39" y="2274769"/>
            <a:ext cx="1955711" cy="23501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725" y="2396865"/>
            <a:ext cx="2166550" cy="21059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133" y="2480110"/>
            <a:ext cx="2112009" cy="2052978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533625" y="4693358"/>
            <a:ext cx="1325078" cy="2919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original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97968" y="4671247"/>
            <a:ext cx="1325078" cy="2919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K-means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91989" y="4637886"/>
            <a:ext cx="1325078" cy="29196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GMM(EM)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8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聚类：</a:t>
            </a:r>
            <a:r>
              <a:rPr lang="en-US" altLang="zh-CN" dirty="0"/>
              <a:t>k-means</a:t>
            </a:r>
            <a:r>
              <a:rPr lang="zh-CN" altLang="en-US" dirty="0"/>
              <a:t>、</a:t>
            </a:r>
            <a:r>
              <a:rPr lang="en-US" altLang="zh-CN" dirty="0"/>
              <a:t>GMM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29" y="819150"/>
            <a:ext cx="4069080" cy="3937000"/>
          </a:xfr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监督学习回顾</a:t>
            </a:r>
            <a:endParaRPr kumimoji="1" lang="en-US" altLang="zh-CN" dirty="0"/>
          </a:p>
          <a:p>
            <a:pPr lvl="1"/>
            <a:r>
              <a:rPr lang="zh-CN" altLang="en-US" sz="1700" dirty="0">
                <a:solidFill>
                  <a:srgbClr val="C00000"/>
                </a:solidFill>
              </a:rPr>
              <a:t>一个重要的原则：损失函数最小化</a:t>
            </a:r>
            <a:endParaRPr lang="en-US" altLang="zh-CN" sz="1700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本次课程只覆盖了很少的一部分</a:t>
            </a:r>
            <a:endParaRPr lang="en-US" altLang="zh-CN" dirty="0"/>
          </a:p>
          <a:p>
            <a:pPr lvl="2"/>
            <a:r>
              <a:rPr lang="zh-CN" altLang="en-US" dirty="0"/>
              <a:t>监督学习的背景和问题定义</a:t>
            </a:r>
            <a:endParaRPr lang="en-US" altLang="zh-CN" dirty="0"/>
          </a:p>
          <a:p>
            <a:pPr lvl="2"/>
            <a:r>
              <a:rPr lang="zh-CN" altLang="en-US" dirty="0"/>
              <a:t>具有代表性的分类算法</a:t>
            </a:r>
            <a:endParaRPr lang="en-US" altLang="zh-CN" dirty="0"/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监督学习算法应用广泛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人工标注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数据中学习模型，有的放矢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不仅可以预测简单标签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数值，也可以预测相对复杂的结构化标签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(Structured output prediction)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任务相关的特征，融合人的知识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在未知数据上的预测能力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有效的评价方法</a:t>
            </a: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 txBox="1">
            <a:spLocks/>
          </p:cNvSpPr>
          <p:nvPr/>
        </p:nvSpPr>
        <p:spPr>
          <a:xfrm>
            <a:off x="4625340" y="819150"/>
            <a:ext cx="4329974" cy="393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非监督学习</a:t>
            </a:r>
            <a:r>
              <a:rPr kumimoji="1" lang="zh-CN" altLang="en-US" dirty="0"/>
              <a:t>回顾</a:t>
            </a:r>
            <a:endParaRPr kumimoji="1" lang="en-US" altLang="zh-CN" dirty="0"/>
          </a:p>
          <a:p>
            <a:pPr lvl="1"/>
            <a:r>
              <a:rPr lang="zh-CN" altLang="en-US" dirty="0"/>
              <a:t>一个重要的原则：极大似然估计</a:t>
            </a:r>
            <a:endParaRPr lang="en-US" altLang="zh-CN" dirty="0"/>
          </a:p>
          <a:p>
            <a:pPr lvl="1"/>
            <a:r>
              <a:rPr lang="zh-CN" altLang="en-US" dirty="0"/>
              <a:t>非监督学习</a:t>
            </a:r>
            <a:endParaRPr lang="en-US" altLang="zh-CN" dirty="0"/>
          </a:p>
          <a:p>
            <a:pPr lvl="2"/>
            <a:r>
              <a:rPr lang="zh-CN" altLang="en-US" dirty="0"/>
              <a:t>聚类算法：将数据按照其相似度</a:t>
            </a:r>
            <a:r>
              <a:rPr lang="en-US" altLang="zh-CN" dirty="0"/>
              <a:t>/</a:t>
            </a:r>
            <a:r>
              <a:rPr lang="zh-CN" altLang="en-US" dirty="0"/>
              <a:t>距离划分为不同的簇</a:t>
            </a:r>
            <a:endParaRPr lang="en-US" altLang="zh-CN" dirty="0"/>
          </a:p>
          <a:p>
            <a:pPr lvl="2"/>
            <a:r>
              <a:rPr lang="zh-CN" altLang="en-US" sz="1500" dirty="0"/>
              <a:t>矩阵分解</a:t>
            </a:r>
            <a:r>
              <a:rPr lang="en-US" altLang="zh-CN" sz="1500" dirty="0"/>
              <a:t>/</a:t>
            </a:r>
            <a:r>
              <a:rPr lang="zh-CN" altLang="en-US" sz="1500" dirty="0"/>
              <a:t>话题模型：将输入矩阵分解为多个矩阵的乘积，得到其“低秩”近似</a:t>
            </a:r>
            <a:endParaRPr lang="en-US" altLang="zh-CN" sz="1500" dirty="0"/>
          </a:p>
          <a:p>
            <a:pPr lvl="3"/>
            <a:r>
              <a:rPr lang="zh-CN" altLang="en-US" dirty="0"/>
              <a:t>矩阵分解</a:t>
            </a:r>
            <a:r>
              <a:rPr lang="en-US" altLang="zh-CN" dirty="0"/>
              <a:t>/</a:t>
            </a:r>
            <a:r>
              <a:rPr lang="zh-CN" altLang="en-US" dirty="0"/>
              <a:t>话题模型也可以看出“软</a:t>
            </a:r>
            <a:r>
              <a:rPr lang="en-US" altLang="zh-CN" dirty="0"/>
              <a:t>”</a:t>
            </a:r>
            <a:r>
              <a:rPr lang="zh-CN" altLang="en-US" dirty="0"/>
              <a:t>聚类</a:t>
            </a:r>
            <a:endParaRPr lang="en-US" altLang="zh-CN" dirty="0"/>
          </a:p>
          <a:p>
            <a:pPr lvl="4"/>
            <a:r>
              <a:rPr lang="zh-CN" altLang="en-US" dirty="0"/>
              <a:t>每一个话题</a:t>
            </a:r>
            <a:r>
              <a:rPr lang="en-US" altLang="zh-CN" dirty="0"/>
              <a:t>/</a:t>
            </a:r>
            <a:r>
              <a:rPr lang="zh-CN" altLang="en-US" dirty="0"/>
              <a:t>隐维度看成一个簇</a:t>
            </a:r>
            <a:endParaRPr lang="en-US" altLang="zh-CN" dirty="0"/>
          </a:p>
          <a:p>
            <a:pPr lvl="3"/>
            <a:r>
              <a:rPr lang="zh-CN" altLang="en-US" dirty="0"/>
              <a:t>文本表达：利用单词的共现信息构建单词语义表达</a:t>
            </a:r>
            <a:endParaRPr lang="en-US" altLang="zh-CN" dirty="0"/>
          </a:p>
          <a:p>
            <a:pPr lvl="3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概率话题模型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Latent Semantic Indexing (PLSI)</a:t>
            </a:r>
          </a:p>
          <a:p>
            <a:pPr lvl="4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Latent Dirichlet Allocation (LDA)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自编码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(Auto Encoder)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和字典学习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(dictionary learning)</a:t>
            </a:r>
          </a:p>
          <a:p>
            <a:pPr lvl="2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深度学习中的非监督学习模型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Restricted Boltzmann Machine (RBM)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354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7645</TotalTime>
  <Words>4772</Words>
  <Application>Microsoft Office PowerPoint</Application>
  <PresentationFormat>全屏显示(16:9)</PresentationFormat>
  <Paragraphs>820</Paragraphs>
  <Slides>105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22" baseType="lpstr">
      <vt:lpstr>Helvetica Neue</vt:lpstr>
      <vt:lpstr>楷体</vt:lpstr>
      <vt:lpstr>宋体</vt:lpstr>
      <vt:lpstr>微软雅黑</vt:lpstr>
      <vt:lpstr>微软雅黑</vt:lpstr>
      <vt:lpstr>Arial</vt:lpstr>
      <vt:lpstr>Calibri</vt:lpstr>
      <vt:lpstr>Cambria Math</vt:lpstr>
      <vt:lpstr>Courier New</vt:lpstr>
      <vt:lpstr>Mangal</vt:lpstr>
      <vt:lpstr>Symbol</vt:lpstr>
      <vt:lpstr>Tahoma</vt:lpstr>
      <vt:lpstr>Times</vt:lpstr>
      <vt:lpstr>Times New Roman</vt:lpstr>
      <vt:lpstr>Wingdings</vt:lpstr>
      <vt:lpstr>清风素材 https://12sc.taobao.com/</vt:lpstr>
      <vt:lpstr>Equation</vt:lpstr>
      <vt:lpstr>PowerPoint 演示文稿</vt:lpstr>
      <vt:lpstr>PowerPoint 演示文稿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  <vt:lpstr>聚类：k-means、GMM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覃 雄派</cp:lastModifiedBy>
  <cp:revision>491</cp:revision>
  <cp:lastPrinted>2020-03-27T09:34:47Z</cp:lastPrinted>
  <dcterms:created xsi:type="dcterms:W3CDTF">2015-01-23T04:02:45Z</dcterms:created>
  <dcterms:modified xsi:type="dcterms:W3CDTF">2022-02-14T02:55:16Z</dcterms:modified>
  <cp:category/>
  <cp:contentStatus>12sc.taobao.com</cp:contentStatus>
</cp:coreProperties>
</file>